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20104100" cy="20104100"/>
  <p:notesSz cx="20104100" cy="201041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5"/>
  </p:normalViewPr>
  <p:slideViewPr>
    <p:cSldViewPr>
      <p:cViewPr varScale="1">
        <p:scale>
          <a:sx n="37" d="100"/>
          <a:sy n="37" d="100"/>
        </p:scale>
        <p:origin x="2484" y="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6232271"/>
            <a:ext cx="17088486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11258296"/>
            <a:ext cx="14072870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4623943"/>
            <a:ext cx="8745284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4623943"/>
            <a:ext cx="8745284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46786" y="253158"/>
            <a:ext cx="19600545" cy="19601815"/>
          </a:xfrm>
          <a:custGeom>
            <a:avLst/>
            <a:gdLst/>
            <a:ahLst/>
            <a:cxnLst/>
            <a:rect l="l" t="t" r="r" b="b"/>
            <a:pathLst>
              <a:path w="19600545" h="19601815">
                <a:moveTo>
                  <a:pt x="0" y="19601665"/>
                </a:moveTo>
                <a:lnTo>
                  <a:pt x="0" y="0"/>
                </a:lnTo>
                <a:lnTo>
                  <a:pt x="19600351" y="0"/>
                </a:lnTo>
                <a:lnTo>
                  <a:pt x="19600351" y="19601665"/>
                </a:lnTo>
                <a:lnTo>
                  <a:pt x="0" y="19601665"/>
                </a:lnTo>
              </a:path>
            </a:pathLst>
          </a:custGeom>
          <a:ln w="170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968855" y="410584"/>
            <a:ext cx="4776470" cy="19349085"/>
          </a:xfrm>
          <a:custGeom>
            <a:avLst/>
            <a:gdLst/>
            <a:ahLst/>
            <a:cxnLst/>
            <a:rect l="l" t="t" r="r" b="b"/>
            <a:pathLst>
              <a:path w="4776469" h="19349085">
                <a:moveTo>
                  <a:pt x="0" y="19348507"/>
                </a:moveTo>
                <a:lnTo>
                  <a:pt x="0" y="0"/>
                </a:lnTo>
                <a:lnTo>
                  <a:pt x="4776162" y="0"/>
                </a:lnTo>
                <a:lnTo>
                  <a:pt x="4776162" y="19348507"/>
                </a:lnTo>
                <a:lnTo>
                  <a:pt x="0" y="19348507"/>
                </a:lnTo>
              </a:path>
            </a:pathLst>
          </a:custGeom>
          <a:ln w="12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804164"/>
            <a:ext cx="18093690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4623943"/>
            <a:ext cx="1809369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8696814"/>
            <a:ext cx="6433312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8696814"/>
            <a:ext cx="4623943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8696814"/>
            <a:ext cx="4623943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92249" y="7688346"/>
            <a:ext cx="4533900" cy="4031615"/>
          </a:xfrm>
          <a:prstGeom prst="rect">
            <a:avLst/>
          </a:prstGeom>
          <a:ln w="8509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50">
              <a:latin typeface="Times New Roman"/>
              <a:cs typeface="Times New Roman"/>
            </a:endParaRPr>
          </a:p>
          <a:p>
            <a:pPr marL="414655" marR="443865" algn="ctr">
              <a:lnSpc>
                <a:spcPct val="101600"/>
              </a:lnSpc>
            </a:pPr>
            <a:r>
              <a:rPr sz="1250" b="1" dirty="0">
                <a:latin typeface="Verdana"/>
                <a:cs typeface="Verdana"/>
              </a:rPr>
              <a:t>LOCALIZACIÓN</a:t>
            </a:r>
            <a:r>
              <a:rPr sz="1250" b="1" spc="-30" dirty="0">
                <a:latin typeface="Verdana"/>
                <a:cs typeface="Verdana"/>
              </a:rPr>
              <a:t> </a:t>
            </a:r>
            <a:r>
              <a:rPr sz="1250" b="1" dirty="0">
                <a:latin typeface="Verdana"/>
                <a:cs typeface="Verdana"/>
              </a:rPr>
              <a:t>GENERAL</a:t>
            </a:r>
            <a:r>
              <a:rPr sz="1250" b="1" spc="-30" dirty="0">
                <a:latin typeface="Verdana"/>
                <a:cs typeface="Verdana"/>
              </a:rPr>
              <a:t> </a:t>
            </a:r>
            <a:r>
              <a:rPr sz="1250" b="1" dirty="0">
                <a:latin typeface="Verdana"/>
                <a:cs typeface="Verdana"/>
              </a:rPr>
              <a:t>DEL</a:t>
            </a:r>
            <a:r>
              <a:rPr sz="1250" b="1" spc="-20" dirty="0">
                <a:latin typeface="Verdana"/>
                <a:cs typeface="Verdana"/>
              </a:rPr>
              <a:t> </a:t>
            </a:r>
            <a:r>
              <a:rPr sz="1250" b="1" dirty="0">
                <a:latin typeface="Verdana"/>
                <a:cs typeface="Verdana"/>
              </a:rPr>
              <a:t>PROYECTO </a:t>
            </a:r>
            <a:r>
              <a:rPr sz="1250" b="1" spc="-409" dirty="0">
                <a:latin typeface="Verdana"/>
                <a:cs typeface="Verdana"/>
              </a:rPr>
              <a:t> </a:t>
            </a:r>
            <a:r>
              <a:rPr sz="1250" b="1" dirty="0">
                <a:latin typeface="Verdana"/>
                <a:cs typeface="Verdana"/>
              </a:rPr>
              <a:t>EN</a:t>
            </a:r>
            <a:r>
              <a:rPr sz="1250" b="1" spc="-10" dirty="0">
                <a:latin typeface="Verdana"/>
                <a:cs typeface="Verdana"/>
              </a:rPr>
              <a:t> </a:t>
            </a:r>
            <a:r>
              <a:rPr sz="1250" b="1" spc="-5" dirty="0">
                <a:latin typeface="Verdana"/>
                <a:cs typeface="Verdana"/>
              </a:rPr>
              <a:t>LA </a:t>
            </a:r>
            <a:r>
              <a:rPr sz="1250" b="1" dirty="0">
                <a:latin typeface="Verdana"/>
                <a:cs typeface="Verdana"/>
              </a:rPr>
              <a:t>CABECERA</a:t>
            </a:r>
            <a:r>
              <a:rPr sz="1250" b="1" spc="-5" dirty="0">
                <a:latin typeface="Verdana"/>
                <a:cs typeface="Verdana"/>
              </a:rPr>
              <a:t> </a:t>
            </a:r>
            <a:r>
              <a:rPr sz="1250" b="1" dirty="0">
                <a:latin typeface="Verdana"/>
                <a:cs typeface="Verdana"/>
              </a:rPr>
              <a:t>MUNICIPAL</a:t>
            </a:r>
            <a:endParaRPr sz="12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00">
              <a:latin typeface="Verdana"/>
              <a:cs typeface="Verdana"/>
            </a:endParaRPr>
          </a:p>
          <a:p>
            <a:pPr marL="792480" marR="819785" indent="-2540" algn="ctr">
              <a:lnSpc>
                <a:spcPct val="102699"/>
              </a:lnSpc>
            </a:pPr>
            <a:r>
              <a:rPr sz="1250" b="1" spc="-5" dirty="0">
                <a:latin typeface="Verdana"/>
                <a:cs typeface="Verdana"/>
              </a:rPr>
              <a:t>Localice </a:t>
            </a:r>
            <a:r>
              <a:rPr sz="1250" b="1" dirty="0">
                <a:latin typeface="Verdana"/>
                <a:cs typeface="Verdana"/>
              </a:rPr>
              <a:t>el lindero del </a:t>
            </a:r>
            <a:r>
              <a:rPr sz="1250" b="1" spc="-5" dirty="0">
                <a:latin typeface="Verdana"/>
                <a:cs typeface="Verdana"/>
              </a:rPr>
              <a:t>proyecto </a:t>
            </a:r>
            <a:r>
              <a:rPr sz="1250" b="1" dirty="0">
                <a:latin typeface="Verdana"/>
                <a:cs typeface="Verdana"/>
              </a:rPr>
              <a:t> </a:t>
            </a:r>
            <a:r>
              <a:rPr sz="1250" b="1" spc="-5" dirty="0">
                <a:latin typeface="Verdana"/>
                <a:cs typeface="Verdana"/>
              </a:rPr>
              <a:t>urbanístico</a:t>
            </a:r>
            <a:r>
              <a:rPr sz="1250" b="1" spc="-20" dirty="0">
                <a:latin typeface="Verdana"/>
                <a:cs typeface="Verdana"/>
              </a:rPr>
              <a:t> </a:t>
            </a:r>
            <a:r>
              <a:rPr sz="1250" b="1" dirty="0">
                <a:latin typeface="Verdana"/>
                <a:cs typeface="Verdana"/>
              </a:rPr>
              <a:t>dentro</a:t>
            </a:r>
            <a:r>
              <a:rPr sz="1250" b="1" spc="-15" dirty="0">
                <a:latin typeface="Verdana"/>
                <a:cs typeface="Verdana"/>
              </a:rPr>
              <a:t> </a:t>
            </a:r>
            <a:r>
              <a:rPr sz="1250" b="1" dirty="0">
                <a:latin typeface="Verdana"/>
                <a:cs typeface="Verdana"/>
              </a:rPr>
              <a:t>del</a:t>
            </a:r>
            <a:r>
              <a:rPr sz="1250" b="1" spc="-20" dirty="0">
                <a:latin typeface="Verdana"/>
                <a:cs typeface="Verdana"/>
              </a:rPr>
              <a:t> </a:t>
            </a:r>
            <a:r>
              <a:rPr sz="1250" b="1" dirty="0">
                <a:latin typeface="Verdana"/>
                <a:cs typeface="Verdana"/>
              </a:rPr>
              <a:t>perímetro</a:t>
            </a:r>
            <a:endParaRPr sz="1250">
              <a:latin typeface="Verdana"/>
              <a:cs typeface="Verdana"/>
            </a:endParaRPr>
          </a:p>
          <a:p>
            <a:pPr marL="1035685">
              <a:lnSpc>
                <a:spcPct val="100000"/>
              </a:lnSpc>
              <a:spcBef>
                <a:spcPts val="25"/>
              </a:spcBef>
            </a:pPr>
            <a:r>
              <a:rPr sz="1250" b="1" dirty="0">
                <a:latin typeface="Verdana"/>
                <a:cs typeface="Verdana"/>
              </a:rPr>
              <a:t>urbano</a:t>
            </a:r>
            <a:r>
              <a:rPr sz="1250" b="1" spc="-10" dirty="0">
                <a:latin typeface="Verdana"/>
                <a:cs typeface="Verdana"/>
              </a:rPr>
              <a:t> </a:t>
            </a:r>
            <a:r>
              <a:rPr sz="1250" b="1" spc="-5" dirty="0">
                <a:latin typeface="Verdana"/>
                <a:cs typeface="Verdana"/>
              </a:rPr>
              <a:t>definido</a:t>
            </a:r>
            <a:r>
              <a:rPr sz="1250" b="1" spc="-10" dirty="0">
                <a:latin typeface="Verdana"/>
                <a:cs typeface="Verdana"/>
              </a:rPr>
              <a:t> </a:t>
            </a:r>
            <a:r>
              <a:rPr sz="1250" b="1" dirty="0">
                <a:latin typeface="Verdana"/>
                <a:cs typeface="Verdana"/>
              </a:rPr>
              <a:t>en</a:t>
            </a:r>
            <a:r>
              <a:rPr sz="1250" b="1" spc="-5" dirty="0">
                <a:latin typeface="Verdana"/>
                <a:cs typeface="Verdana"/>
              </a:rPr>
              <a:t> el</a:t>
            </a:r>
            <a:r>
              <a:rPr sz="1250" b="1" spc="-15" dirty="0">
                <a:latin typeface="Verdana"/>
                <a:cs typeface="Verdana"/>
              </a:rPr>
              <a:t> </a:t>
            </a:r>
            <a:r>
              <a:rPr sz="1250" b="1" dirty="0">
                <a:latin typeface="Verdana"/>
                <a:cs typeface="Verdana"/>
              </a:rPr>
              <a:t>POT</a:t>
            </a:r>
            <a:endParaRPr sz="125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079484" y="11923956"/>
            <a:ext cx="4523105" cy="1759585"/>
          </a:xfrm>
          <a:prstGeom prst="rect">
            <a:avLst/>
          </a:prstGeom>
          <a:ln w="8509">
            <a:solidFill>
              <a:srgbClr val="000000"/>
            </a:solidFill>
          </a:ln>
        </p:spPr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1800">
              <a:latin typeface="Times New Roman"/>
              <a:cs typeface="Times New Roman"/>
            </a:endParaRPr>
          </a:p>
          <a:p>
            <a:pPr marR="26034" algn="ctr">
              <a:lnSpc>
                <a:spcPct val="100000"/>
              </a:lnSpc>
            </a:pPr>
            <a:r>
              <a:rPr sz="1500" b="1" spc="20" dirty="0">
                <a:latin typeface="Verdana"/>
                <a:cs typeface="Verdana"/>
              </a:rPr>
              <a:t>INFORMACIÓN</a:t>
            </a:r>
            <a:r>
              <a:rPr sz="1500" b="1" spc="-25" dirty="0">
                <a:latin typeface="Verdana"/>
                <a:cs typeface="Verdana"/>
              </a:rPr>
              <a:t> </a:t>
            </a:r>
            <a:r>
              <a:rPr sz="1500" b="1" spc="20" dirty="0">
                <a:latin typeface="Verdana"/>
                <a:cs typeface="Verdana"/>
              </a:rPr>
              <a:t>FUENTE</a:t>
            </a:r>
            <a:endParaRPr sz="15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Verdana"/>
              <a:cs typeface="Verdana"/>
            </a:endParaRPr>
          </a:p>
          <a:p>
            <a:pPr marL="539750" marR="298450">
              <a:lnSpc>
                <a:spcPct val="102000"/>
              </a:lnSpc>
            </a:pPr>
            <a:r>
              <a:rPr sz="1250" spc="-5" dirty="0">
                <a:latin typeface="Verdana"/>
                <a:cs typeface="Verdana"/>
              </a:rPr>
              <a:t>Relacione</a:t>
            </a:r>
            <a:r>
              <a:rPr sz="1250" spc="5" dirty="0">
                <a:latin typeface="Verdana"/>
                <a:cs typeface="Verdana"/>
              </a:rPr>
              <a:t> </a:t>
            </a:r>
            <a:r>
              <a:rPr sz="1250" spc="-5" dirty="0">
                <a:latin typeface="Verdana"/>
                <a:cs typeface="Verdana"/>
              </a:rPr>
              <a:t>la</a:t>
            </a:r>
            <a:r>
              <a:rPr sz="1250" spc="20" dirty="0">
                <a:latin typeface="Verdana"/>
                <a:cs typeface="Verdana"/>
              </a:rPr>
              <a:t> </a:t>
            </a:r>
            <a:r>
              <a:rPr sz="1250" spc="-5" dirty="0">
                <a:latin typeface="Verdana"/>
                <a:cs typeface="Verdana"/>
              </a:rPr>
              <a:t>información</a:t>
            </a:r>
            <a:r>
              <a:rPr sz="1250" spc="10" dirty="0">
                <a:latin typeface="Verdana"/>
                <a:cs typeface="Verdana"/>
              </a:rPr>
              <a:t> </a:t>
            </a:r>
            <a:r>
              <a:rPr sz="1250" spc="-5" dirty="0">
                <a:latin typeface="Verdana"/>
                <a:cs typeface="Verdana"/>
              </a:rPr>
              <a:t>cartográfica</a:t>
            </a:r>
            <a:r>
              <a:rPr sz="1250" spc="5" dirty="0">
                <a:latin typeface="Verdana"/>
                <a:cs typeface="Verdana"/>
              </a:rPr>
              <a:t> </a:t>
            </a:r>
            <a:r>
              <a:rPr sz="1250" spc="-5" dirty="0">
                <a:latin typeface="Verdana"/>
                <a:cs typeface="Verdana"/>
              </a:rPr>
              <a:t>utilizada </a:t>
            </a:r>
            <a:r>
              <a:rPr sz="1250" spc="-425" dirty="0">
                <a:latin typeface="Verdana"/>
                <a:cs typeface="Verdana"/>
              </a:rPr>
              <a:t> </a:t>
            </a:r>
            <a:r>
              <a:rPr sz="1250" spc="-5" dirty="0">
                <a:latin typeface="Verdana"/>
                <a:cs typeface="Verdana"/>
              </a:rPr>
              <a:t>en</a:t>
            </a:r>
            <a:r>
              <a:rPr sz="1250" spc="5" dirty="0">
                <a:latin typeface="Verdana"/>
                <a:cs typeface="Verdana"/>
              </a:rPr>
              <a:t> </a:t>
            </a:r>
            <a:r>
              <a:rPr sz="1250" spc="-5" dirty="0">
                <a:latin typeface="Verdana"/>
                <a:cs typeface="Verdana"/>
              </a:rPr>
              <a:t>la</a:t>
            </a:r>
            <a:r>
              <a:rPr sz="1250" spc="10" dirty="0">
                <a:latin typeface="Verdana"/>
                <a:cs typeface="Verdana"/>
              </a:rPr>
              <a:t> </a:t>
            </a:r>
            <a:r>
              <a:rPr sz="1250" spc="-5" dirty="0">
                <a:latin typeface="Verdana"/>
                <a:cs typeface="Verdana"/>
              </a:rPr>
              <a:t>superposición</a:t>
            </a:r>
            <a:r>
              <a:rPr sz="1250" spc="5" dirty="0">
                <a:latin typeface="Verdana"/>
                <a:cs typeface="Verdana"/>
              </a:rPr>
              <a:t> </a:t>
            </a:r>
            <a:r>
              <a:rPr sz="1250" dirty="0">
                <a:latin typeface="Verdana"/>
                <a:cs typeface="Verdana"/>
              </a:rPr>
              <a:t>temática</a:t>
            </a:r>
            <a:r>
              <a:rPr sz="1250" spc="-5" dirty="0">
                <a:latin typeface="Verdana"/>
                <a:cs typeface="Verdana"/>
              </a:rPr>
              <a:t> </a:t>
            </a:r>
            <a:r>
              <a:rPr sz="1250" dirty="0">
                <a:latin typeface="Verdana"/>
                <a:cs typeface="Verdana"/>
              </a:rPr>
              <a:t>y</a:t>
            </a:r>
            <a:r>
              <a:rPr sz="1250" spc="5" dirty="0">
                <a:latin typeface="Verdana"/>
                <a:cs typeface="Verdana"/>
              </a:rPr>
              <a:t> </a:t>
            </a:r>
            <a:r>
              <a:rPr sz="1250" spc="-5" dirty="0">
                <a:latin typeface="Verdana"/>
                <a:cs typeface="Verdana"/>
              </a:rPr>
              <a:t>en</a:t>
            </a:r>
            <a:r>
              <a:rPr sz="1250" spc="5" dirty="0">
                <a:latin typeface="Verdana"/>
                <a:cs typeface="Verdana"/>
              </a:rPr>
              <a:t> el</a:t>
            </a:r>
            <a:r>
              <a:rPr sz="1250" spc="-15" dirty="0">
                <a:latin typeface="Verdana"/>
                <a:cs typeface="Verdana"/>
              </a:rPr>
              <a:t> </a:t>
            </a:r>
            <a:r>
              <a:rPr sz="1250" spc="-5" dirty="0">
                <a:latin typeface="Verdana"/>
                <a:cs typeface="Verdana"/>
              </a:rPr>
              <a:t>análisis </a:t>
            </a:r>
            <a:r>
              <a:rPr sz="1250" dirty="0">
                <a:latin typeface="Verdana"/>
                <a:cs typeface="Verdana"/>
              </a:rPr>
              <a:t> </a:t>
            </a:r>
            <a:r>
              <a:rPr sz="1250" spc="-5" dirty="0">
                <a:latin typeface="Verdana"/>
                <a:cs typeface="Verdana"/>
              </a:rPr>
              <a:t>espacial </a:t>
            </a:r>
            <a:r>
              <a:rPr sz="1250" spc="-10" dirty="0">
                <a:latin typeface="Verdana"/>
                <a:cs typeface="Verdana"/>
              </a:rPr>
              <a:t>para </a:t>
            </a:r>
            <a:r>
              <a:rPr sz="1250" spc="5" dirty="0">
                <a:latin typeface="Verdana"/>
                <a:cs typeface="Verdana"/>
              </a:rPr>
              <a:t>la </a:t>
            </a:r>
            <a:r>
              <a:rPr sz="1250" dirty="0">
                <a:latin typeface="Verdana"/>
                <a:cs typeface="Verdana"/>
              </a:rPr>
              <a:t>identificación </a:t>
            </a:r>
            <a:r>
              <a:rPr sz="1250" spc="-5" dirty="0">
                <a:latin typeface="Verdana"/>
                <a:cs typeface="Verdana"/>
              </a:rPr>
              <a:t>de </a:t>
            </a:r>
            <a:r>
              <a:rPr sz="1250" dirty="0">
                <a:latin typeface="Verdana"/>
                <a:cs typeface="Verdana"/>
              </a:rPr>
              <a:t>las </a:t>
            </a:r>
            <a:r>
              <a:rPr sz="1250" spc="-5" dirty="0">
                <a:latin typeface="Verdana"/>
                <a:cs typeface="Verdana"/>
              </a:rPr>
              <a:t>zonas de </a:t>
            </a:r>
            <a:r>
              <a:rPr sz="1250" spc="-425" dirty="0">
                <a:latin typeface="Verdana"/>
                <a:cs typeface="Verdana"/>
              </a:rPr>
              <a:t> </a:t>
            </a:r>
            <a:r>
              <a:rPr sz="1250" spc="-5" dirty="0">
                <a:latin typeface="Verdana"/>
                <a:cs typeface="Verdana"/>
              </a:rPr>
              <a:t>uso público.</a:t>
            </a:r>
            <a:endParaRPr sz="125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066719" y="13821578"/>
            <a:ext cx="4523105" cy="1759585"/>
          </a:xfrm>
          <a:prstGeom prst="rect">
            <a:avLst/>
          </a:prstGeom>
          <a:ln w="8509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11430" algn="ctr">
              <a:lnSpc>
                <a:spcPct val="100000"/>
              </a:lnSpc>
              <a:spcBef>
                <a:spcPts val="1520"/>
              </a:spcBef>
            </a:pPr>
            <a:r>
              <a:rPr sz="1500" b="1" spc="20" dirty="0">
                <a:latin typeface="Verdana"/>
                <a:cs typeface="Verdana"/>
              </a:rPr>
              <a:t>INFORMACIÓN</a:t>
            </a:r>
            <a:r>
              <a:rPr sz="1500" b="1" dirty="0">
                <a:latin typeface="Verdana"/>
                <a:cs typeface="Verdana"/>
              </a:rPr>
              <a:t> </a:t>
            </a:r>
            <a:r>
              <a:rPr sz="1500" b="1" spc="20" dirty="0">
                <a:latin typeface="Verdana"/>
                <a:cs typeface="Verdana"/>
              </a:rPr>
              <a:t>DE</a:t>
            </a:r>
            <a:r>
              <a:rPr sz="1500" b="1" spc="5" dirty="0">
                <a:latin typeface="Verdana"/>
                <a:cs typeface="Verdana"/>
              </a:rPr>
              <a:t> </a:t>
            </a:r>
            <a:r>
              <a:rPr sz="1500" b="1" spc="15" dirty="0">
                <a:latin typeface="Verdana"/>
                <a:cs typeface="Verdana"/>
              </a:rPr>
              <a:t>REFERENCIA</a:t>
            </a:r>
            <a:endParaRPr sz="15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550">
              <a:latin typeface="Verdana"/>
              <a:cs typeface="Verdana"/>
            </a:endParaRPr>
          </a:p>
          <a:p>
            <a:pPr marL="386715" marR="407034">
              <a:lnSpc>
                <a:spcPct val="101600"/>
              </a:lnSpc>
              <a:spcBef>
                <a:spcPts val="5"/>
              </a:spcBef>
              <a:tabLst>
                <a:tab pos="1395095" algn="l"/>
                <a:tab pos="1784350" algn="l"/>
                <a:tab pos="2650490" algn="l"/>
                <a:tab pos="3094990" algn="l"/>
              </a:tabLst>
            </a:pPr>
            <a:r>
              <a:rPr sz="1250" spc="-40" dirty="0">
                <a:latin typeface="Verdana"/>
                <a:cs typeface="Verdana"/>
              </a:rPr>
              <a:t>R</a:t>
            </a:r>
            <a:r>
              <a:rPr sz="1250" spc="-15" dirty="0">
                <a:latin typeface="Verdana"/>
                <a:cs typeface="Verdana"/>
              </a:rPr>
              <a:t>e</a:t>
            </a:r>
            <a:r>
              <a:rPr sz="1250" spc="5" dirty="0">
                <a:latin typeface="Verdana"/>
                <a:cs typeface="Verdana"/>
              </a:rPr>
              <a:t>l</a:t>
            </a:r>
            <a:r>
              <a:rPr sz="1250" spc="-5" dirty="0">
                <a:latin typeface="Verdana"/>
                <a:cs typeface="Verdana"/>
              </a:rPr>
              <a:t>ac</a:t>
            </a:r>
            <a:r>
              <a:rPr sz="1250" spc="-10" dirty="0">
                <a:latin typeface="Verdana"/>
                <a:cs typeface="Verdana"/>
              </a:rPr>
              <a:t>i</a:t>
            </a:r>
            <a:r>
              <a:rPr sz="1250" spc="5" dirty="0">
                <a:latin typeface="Verdana"/>
                <a:cs typeface="Verdana"/>
              </a:rPr>
              <a:t>o</a:t>
            </a:r>
            <a:r>
              <a:rPr sz="1250" spc="-10" dirty="0">
                <a:latin typeface="Verdana"/>
                <a:cs typeface="Verdana"/>
              </a:rPr>
              <a:t>n</a:t>
            </a:r>
            <a:r>
              <a:rPr sz="1250" dirty="0">
                <a:latin typeface="Verdana"/>
                <a:cs typeface="Verdana"/>
              </a:rPr>
              <a:t>e	</a:t>
            </a:r>
            <a:r>
              <a:rPr sz="1250" spc="5" dirty="0">
                <a:latin typeface="Verdana"/>
                <a:cs typeface="Verdana"/>
              </a:rPr>
              <a:t>e</a:t>
            </a:r>
            <a:r>
              <a:rPr sz="1250" dirty="0">
                <a:latin typeface="Verdana"/>
                <a:cs typeface="Verdana"/>
              </a:rPr>
              <a:t>l	</a:t>
            </a:r>
            <a:r>
              <a:rPr sz="1250" spc="-5" dirty="0">
                <a:latin typeface="Verdana"/>
                <a:cs typeface="Verdana"/>
              </a:rPr>
              <a:t>s</a:t>
            </a:r>
            <a:r>
              <a:rPr sz="1250" spc="-10" dirty="0">
                <a:latin typeface="Verdana"/>
                <a:cs typeface="Verdana"/>
              </a:rPr>
              <a:t>i</a:t>
            </a:r>
            <a:r>
              <a:rPr sz="1250" spc="-5" dirty="0">
                <a:latin typeface="Verdana"/>
                <a:cs typeface="Verdana"/>
              </a:rPr>
              <a:t>s</a:t>
            </a:r>
            <a:r>
              <a:rPr sz="1250" spc="5" dirty="0">
                <a:latin typeface="Verdana"/>
                <a:cs typeface="Verdana"/>
              </a:rPr>
              <a:t>t</a:t>
            </a:r>
            <a:r>
              <a:rPr sz="1250" spc="-15" dirty="0">
                <a:latin typeface="Verdana"/>
                <a:cs typeface="Verdana"/>
              </a:rPr>
              <a:t>e</a:t>
            </a:r>
            <a:r>
              <a:rPr sz="1250" spc="5" dirty="0">
                <a:latin typeface="Verdana"/>
                <a:cs typeface="Verdana"/>
              </a:rPr>
              <a:t>ma</a:t>
            </a:r>
            <a:r>
              <a:rPr sz="1250" dirty="0">
                <a:latin typeface="Verdana"/>
                <a:cs typeface="Verdana"/>
              </a:rPr>
              <a:t>	de	</a:t>
            </a:r>
            <a:r>
              <a:rPr sz="1250" spc="-5" dirty="0">
                <a:latin typeface="Verdana"/>
                <a:cs typeface="Verdana"/>
              </a:rPr>
              <a:t>c</a:t>
            </a:r>
            <a:r>
              <a:rPr sz="1250" spc="-10" dirty="0">
                <a:latin typeface="Verdana"/>
                <a:cs typeface="Verdana"/>
              </a:rPr>
              <a:t>o</a:t>
            </a:r>
            <a:r>
              <a:rPr sz="1250" spc="5" dirty="0">
                <a:latin typeface="Verdana"/>
                <a:cs typeface="Verdana"/>
              </a:rPr>
              <a:t>o</a:t>
            </a:r>
            <a:r>
              <a:rPr sz="1250" spc="-5" dirty="0">
                <a:latin typeface="Verdana"/>
                <a:cs typeface="Verdana"/>
              </a:rPr>
              <a:t>r</a:t>
            </a:r>
            <a:r>
              <a:rPr sz="1250" spc="-15" dirty="0">
                <a:latin typeface="Verdana"/>
                <a:cs typeface="Verdana"/>
              </a:rPr>
              <a:t>d</a:t>
            </a:r>
            <a:r>
              <a:rPr sz="1250" spc="5" dirty="0">
                <a:latin typeface="Verdana"/>
                <a:cs typeface="Verdana"/>
              </a:rPr>
              <a:t>e</a:t>
            </a:r>
            <a:r>
              <a:rPr sz="1250" spc="-10" dirty="0">
                <a:latin typeface="Verdana"/>
                <a:cs typeface="Verdana"/>
              </a:rPr>
              <a:t>n</a:t>
            </a:r>
            <a:r>
              <a:rPr sz="1250" spc="-5" dirty="0">
                <a:latin typeface="Verdana"/>
                <a:cs typeface="Verdana"/>
              </a:rPr>
              <a:t>a</a:t>
            </a:r>
            <a:r>
              <a:rPr sz="1250" dirty="0">
                <a:latin typeface="Verdana"/>
                <a:cs typeface="Verdana"/>
              </a:rPr>
              <a:t>d</a:t>
            </a:r>
            <a:r>
              <a:rPr sz="1250" spc="-5" dirty="0">
                <a:latin typeface="Verdana"/>
                <a:cs typeface="Verdana"/>
              </a:rPr>
              <a:t>a</a:t>
            </a:r>
            <a:r>
              <a:rPr sz="1250" dirty="0">
                <a:latin typeface="Verdana"/>
                <a:cs typeface="Verdana"/>
              </a:rPr>
              <a:t>s  </a:t>
            </a:r>
            <a:r>
              <a:rPr sz="1250" spc="-5" dirty="0">
                <a:latin typeface="Verdana"/>
                <a:cs typeface="Verdana"/>
              </a:rPr>
              <a:t>geográficas</a:t>
            </a:r>
            <a:r>
              <a:rPr sz="1250" spc="440" dirty="0">
                <a:latin typeface="Verdana"/>
                <a:cs typeface="Verdana"/>
              </a:rPr>
              <a:t> </a:t>
            </a:r>
            <a:r>
              <a:rPr sz="1250" spc="-5" dirty="0">
                <a:latin typeface="Verdana"/>
                <a:cs typeface="Verdana"/>
              </a:rPr>
              <a:t>en</a:t>
            </a:r>
            <a:r>
              <a:rPr sz="1250" spc="440" dirty="0">
                <a:latin typeface="Verdana"/>
                <a:cs typeface="Verdana"/>
              </a:rPr>
              <a:t> </a:t>
            </a:r>
            <a:r>
              <a:rPr sz="1250" spc="-5" dirty="0">
                <a:latin typeface="Verdana"/>
                <a:cs typeface="Verdana"/>
              </a:rPr>
              <a:t>las</a:t>
            </a:r>
            <a:r>
              <a:rPr sz="1250" spc="430" dirty="0">
                <a:latin typeface="Verdana"/>
                <a:cs typeface="Verdana"/>
              </a:rPr>
              <a:t> </a:t>
            </a:r>
            <a:r>
              <a:rPr sz="1250" dirty="0">
                <a:latin typeface="Verdana"/>
                <a:cs typeface="Verdana"/>
              </a:rPr>
              <a:t>cuales</a:t>
            </a:r>
            <a:r>
              <a:rPr sz="1250" spc="430" dirty="0">
                <a:latin typeface="Verdana"/>
                <a:cs typeface="Verdana"/>
              </a:rPr>
              <a:t> </a:t>
            </a:r>
            <a:r>
              <a:rPr sz="1250" spc="-5" dirty="0">
                <a:latin typeface="Verdana"/>
                <a:cs typeface="Verdana"/>
              </a:rPr>
              <a:t>esta</a:t>
            </a:r>
            <a:r>
              <a:rPr sz="1250" spc="430" dirty="0">
                <a:latin typeface="Verdana"/>
                <a:cs typeface="Verdana"/>
              </a:rPr>
              <a:t> </a:t>
            </a:r>
            <a:r>
              <a:rPr sz="1250" spc="-5" dirty="0">
                <a:latin typeface="Verdana"/>
                <a:cs typeface="Verdana"/>
              </a:rPr>
              <a:t>proyectado </a:t>
            </a:r>
            <a:r>
              <a:rPr sz="1250" dirty="0">
                <a:latin typeface="Verdana"/>
                <a:cs typeface="Verdana"/>
              </a:rPr>
              <a:t> </a:t>
            </a:r>
            <a:r>
              <a:rPr sz="1250" spc="-5" dirty="0">
                <a:latin typeface="Verdana"/>
                <a:cs typeface="Verdana"/>
              </a:rPr>
              <a:t>el plano</a:t>
            </a:r>
            <a:r>
              <a:rPr sz="1250" dirty="0">
                <a:latin typeface="Verdana"/>
                <a:cs typeface="Verdana"/>
              </a:rPr>
              <a:t> </a:t>
            </a:r>
            <a:r>
              <a:rPr sz="1250" spc="-5" dirty="0">
                <a:latin typeface="Verdana"/>
                <a:cs typeface="Verdana"/>
              </a:rPr>
              <a:t>con</a:t>
            </a:r>
            <a:r>
              <a:rPr sz="1250" spc="5" dirty="0">
                <a:latin typeface="Verdana"/>
                <a:cs typeface="Verdana"/>
              </a:rPr>
              <a:t> </a:t>
            </a:r>
            <a:r>
              <a:rPr sz="1250" dirty="0">
                <a:latin typeface="Verdana"/>
                <a:cs typeface="Verdana"/>
              </a:rPr>
              <a:t>las</a:t>
            </a:r>
            <a:r>
              <a:rPr sz="1250" spc="-10" dirty="0">
                <a:latin typeface="Verdana"/>
                <a:cs typeface="Verdana"/>
              </a:rPr>
              <a:t> </a:t>
            </a:r>
            <a:r>
              <a:rPr sz="1250" spc="-5" dirty="0">
                <a:latin typeface="Verdana"/>
                <a:cs typeface="Verdana"/>
              </a:rPr>
              <a:t>características</a:t>
            </a:r>
            <a:r>
              <a:rPr sz="1250" spc="-10" dirty="0">
                <a:latin typeface="Verdana"/>
                <a:cs typeface="Verdana"/>
              </a:rPr>
              <a:t> </a:t>
            </a:r>
            <a:r>
              <a:rPr sz="1250" dirty="0">
                <a:latin typeface="Verdana"/>
                <a:cs typeface="Verdana"/>
              </a:rPr>
              <a:t>de</a:t>
            </a:r>
            <a:r>
              <a:rPr sz="1250" spc="-5" dirty="0">
                <a:latin typeface="Verdana"/>
                <a:cs typeface="Verdana"/>
              </a:rPr>
              <a:t> proyección.</a:t>
            </a:r>
            <a:endParaRPr sz="125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079484" y="15755365"/>
            <a:ext cx="4523105" cy="1381125"/>
          </a:xfrm>
          <a:prstGeom prst="rect">
            <a:avLst/>
          </a:prstGeom>
          <a:ln w="8509">
            <a:solidFill>
              <a:srgbClr val="000000"/>
            </a:solidFill>
          </a:ln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1150">
              <a:latin typeface="Times New Roman"/>
              <a:cs typeface="Times New Roman"/>
            </a:endParaRPr>
          </a:p>
          <a:p>
            <a:pPr marL="393065">
              <a:lnSpc>
                <a:spcPct val="100000"/>
              </a:lnSpc>
            </a:pPr>
            <a:r>
              <a:rPr sz="950" spc="5" dirty="0">
                <a:latin typeface="Verdana"/>
                <a:cs typeface="Verdana"/>
              </a:rPr>
              <a:t>Fecha:</a:t>
            </a:r>
            <a:r>
              <a:rPr sz="950" spc="295" dirty="0">
                <a:latin typeface="Verdana"/>
                <a:cs typeface="Verdana"/>
              </a:rPr>
              <a:t> </a:t>
            </a:r>
            <a:r>
              <a:rPr sz="950" spc="10" dirty="0">
                <a:latin typeface="Verdana"/>
                <a:cs typeface="Verdana"/>
              </a:rPr>
              <a:t>XXXX</a:t>
            </a:r>
            <a:endParaRPr sz="9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950">
              <a:latin typeface="Verdana"/>
              <a:cs typeface="Verdana"/>
            </a:endParaRPr>
          </a:p>
          <a:p>
            <a:pPr marL="393065" marR="1835150">
              <a:lnSpc>
                <a:spcPct val="104299"/>
              </a:lnSpc>
              <a:tabLst>
                <a:tab pos="2679700" algn="l"/>
              </a:tabLst>
            </a:pPr>
            <a:r>
              <a:rPr sz="950" spc="5" dirty="0">
                <a:latin typeface="Verdana"/>
                <a:cs typeface="Verdana"/>
              </a:rPr>
              <a:t>Elaboró: </a:t>
            </a:r>
            <a:r>
              <a:rPr sz="950" u="sng" spc="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	</a:t>
            </a:r>
            <a:r>
              <a:rPr sz="950" dirty="0">
                <a:latin typeface="Verdana"/>
                <a:cs typeface="Verdana"/>
              </a:rPr>
              <a:t> </a:t>
            </a:r>
            <a:r>
              <a:rPr sz="950" spc="10" dirty="0">
                <a:latin typeface="Verdana"/>
                <a:cs typeface="Verdana"/>
              </a:rPr>
              <a:t>XXXX</a:t>
            </a:r>
            <a:endParaRPr sz="9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00">
              <a:latin typeface="Verdana"/>
              <a:cs typeface="Verdana"/>
            </a:endParaRPr>
          </a:p>
          <a:p>
            <a:pPr marL="393065">
              <a:lnSpc>
                <a:spcPct val="100000"/>
              </a:lnSpc>
            </a:pPr>
            <a:r>
              <a:rPr sz="950" spc="-5" dirty="0">
                <a:latin typeface="Verdana"/>
                <a:cs typeface="Verdana"/>
              </a:rPr>
              <a:t>Vo.Bo.:</a:t>
            </a:r>
            <a:endParaRPr sz="950">
              <a:latin typeface="Verdana"/>
              <a:cs typeface="Verdana"/>
            </a:endParaRPr>
          </a:p>
          <a:p>
            <a:pPr marL="393065">
              <a:lnSpc>
                <a:spcPct val="100000"/>
              </a:lnSpc>
              <a:spcBef>
                <a:spcPts val="30"/>
              </a:spcBef>
              <a:tabLst>
                <a:tab pos="948690" algn="l"/>
                <a:tab pos="2679700" algn="l"/>
              </a:tabLst>
            </a:pPr>
            <a:r>
              <a:rPr sz="950" spc="10" dirty="0">
                <a:latin typeface="Verdana"/>
                <a:cs typeface="Verdana"/>
              </a:rPr>
              <a:t>XXXX	</a:t>
            </a:r>
            <a:r>
              <a:rPr sz="950" u="sng" spc="1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950" u="sng" spc="1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	</a:t>
            </a:r>
            <a:endParaRPr sz="950">
              <a:latin typeface="Verdana"/>
              <a:cs typeface="Verdan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5256064" y="4435394"/>
            <a:ext cx="3916679" cy="53975"/>
            <a:chOff x="15256064" y="4435394"/>
            <a:chExt cx="3916679" cy="53975"/>
          </a:xfrm>
        </p:grpSpPr>
        <p:sp>
          <p:nvSpPr>
            <p:cNvPr id="7" name="object 7"/>
            <p:cNvSpPr/>
            <p:nvPr/>
          </p:nvSpPr>
          <p:spPr>
            <a:xfrm>
              <a:off x="15256064" y="4439839"/>
              <a:ext cx="245110" cy="45085"/>
            </a:xfrm>
            <a:custGeom>
              <a:avLst/>
              <a:gdLst/>
              <a:ahLst/>
              <a:cxnLst/>
              <a:rect l="l" t="t" r="r" b="b"/>
              <a:pathLst>
                <a:path w="245109" h="45085">
                  <a:moveTo>
                    <a:pt x="244658" y="0"/>
                  </a:moveTo>
                  <a:lnTo>
                    <a:pt x="0" y="0"/>
                  </a:lnTo>
                  <a:lnTo>
                    <a:pt x="0" y="44674"/>
                  </a:lnTo>
                  <a:lnTo>
                    <a:pt x="244658" y="44674"/>
                  </a:lnTo>
                  <a:lnTo>
                    <a:pt x="24465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5500722" y="4439839"/>
              <a:ext cx="245110" cy="45085"/>
            </a:xfrm>
            <a:custGeom>
              <a:avLst/>
              <a:gdLst/>
              <a:ahLst/>
              <a:cxnLst/>
              <a:rect l="l" t="t" r="r" b="b"/>
              <a:pathLst>
                <a:path w="245109" h="45085">
                  <a:moveTo>
                    <a:pt x="0" y="44674"/>
                  </a:moveTo>
                  <a:lnTo>
                    <a:pt x="0" y="0"/>
                  </a:lnTo>
                  <a:lnTo>
                    <a:pt x="244658" y="0"/>
                  </a:lnTo>
                  <a:lnTo>
                    <a:pt x="244658" y="44674"/>
                  </a:lnTo>
                  <a:lnTo>
                    <a:pt x="0" y="44674"/>
                  </a:lnTo>
                </a:path>
              </a:pathLst>
            </a:custGeom>
            <a:ln w="850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5745381" y="4439839"/>
              <a:ext cx="245110" cy="45085"/>
            </a:xfrm>
            <a:custGeom>
              <a:avLst/>
              <a:gdLst/>
              <a:ahLst/>
              <a:cxnLst/>
              <a:rect l="l" t="t" r="r" b="b"/>
              <a:pathLst>
                <a:path w="245109" h="45085">
                  <a:moveTo>
                    <a:pt x="244658" y="0"/>
                  </a:moveTo>
                  <a:lnTo>
                    <a:pt x="0" y="0"/>
                  </a:lnTo>
                  <a:lnTo>
                    <a:pt x="0" y="44674"/>
                  </a:lnTo>
                  <a:lnTo>
                    <a:pt x="244658" y="44674"/>
                  </a:lnTo>
                  <a:lnTo>
                    <a:pt x="24465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5990040" y="4439839"/>
              <a:ext cx="245110" cy="45085"/>
            </a:xfrm>
            <a:custGeom>
              <a:avLst/>
              <a:gdLst/>
              <a:ahLst/>
              <a:cxnLst/>
              <a:rect l="l" t="t" r="r" b="b"/>
              <a:pathLst>
                <a:path w="245109" h="45085">
                  <a:moveTo>
                    <a:pt x="0" y="44674"/>
                  </a:moveTo>
                  <a:lnTo>
                    <a:pt x="0" y="0"/>
                  </a:lnTo>
                  <a:lnTo>
                    <a:pt x="244658" y="0"/>
                  </a:lnTo>
                  <a:lnTo>
                    <a:pt x="244658" y="44674"/>
                  </a:lnTo>
                  <a:lnTo>
                    <a:pt x="0" y="44674"/>
                  </a:lnTo>
                </a:path>
              </a:pathLst>
            </a:custGeom>
            <a:ln w="850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6234698" y="4439839"/>
              <a:ext cx="981075" cy="45085"/>
            </a:xfrm>
            <a:custGeom>
              <a:avLst/>
              <a:gdLst/>
              <a:ahLst/>
              <a:cxnLst/>
              <a:rect l="l" t="t" r="r" b="b"/>
              <a:pathLst>
                <a:path w="981075" h="45085">
                  <a:moveTo>
                    <a:pt x="980762" y="0"/>
                  </a:moveTo>
                  <a:lnTo>
                    <a:pt x="0" y="0"/>
                  </a:lnTo>
                  <a:lnTo>
                    <a:pt x="0" y="44674"/>
                  </a:lnTo>
                  <a:lnTo>
                    <a:pt x="980762" y="44674"/>
                  </a:lnTo>
                  <a:lnTo>
                    <a:pt x="980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215461" y="4439839"/>
              <a:ext cx="979169" cy="45085"/>
            </a:xfrm>
            <a:custGeom>
              <a:avLst/>
              <a:gdLst/>
              <a:ahLst/>
              <a:cxnLst/>
              <a:rect l="l" t="t" r="r" b="b"/>
              <a:pathLst>
                <a:path w="979169" h="45085">
                  <a:moveTo>
                    <a:pt x="0" y="44674"/>
                  </a:moveTo>
                  <a:lnTo>
                    <a:pt x="0" y="0"/>
                  </a:lnTo>
                  <a:lnTo>
                    <a:pt x="978634" y="0"/>
                  </a:lnTo>
                  <a:lnTo>
                    <a:pt x="978634" y="44674"/>
                  </a:lnTo>
                  <a:lnTo>
                    <a:pt x="0" y="44674"/>
                  </a:lnTo>
                </a:path>
              </a:pathLst>
            </a:custGeom>
            <a:ln w="850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8194095" y="4439839"/>
              <a:ext cx="979169" cy="45085"/>
            </a:xfrm>
            <a:custGeom>
              <a:avLst/>
              <a:gdLst/>
              <a:ahLst/>
              <a:cxnLst/>
              <a:rect l="l" t="t" r="r" b="b"/>
              <a:pathLst>
                <a:path w="979169" h="45085">
                  <a:moveTo>
                    <a:pt x="978634" y="0"/>
                  </a:moveTo>
                  <a:lnTo>
                    <a:pt x="0" y="0"/>
                  </a:lnTo>
                  <a:lnTo>
                    <a:pt x="0" y="44674"/>
                  </a:lnTo>
                  <a:lnTo>
                    <a:pt x="978634" y="44674"/>
                  </a:lnTo>
                  <a:lnTo>
                    <a:pt x="97863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15231598" y="4093553"/>
            <a:ext cx="3050540" cy="528320"/>
          </a:xfrm>
          <a:prstGeom prst="rect">
            <a:avLst/>
          </a:prstGeom>
        </p:spPr>
        <p:txBody>
          <a:bodyPr vert="horz" wrap="square" lIns="0" tIns="124460" rIns="0" bIns="0" rtlCol="0">
            <a:spAutoFit/>
          </a:bodyPr>
          <a:lstStyle/>
          <a:p>
            <a:pPr marL="1221105">
              <a:lnSpc>
                <a:spcPct val="100000"/>
              </a:lnSpc>
              <a:spcBef>
                <a:spcPts val="980"/>
              </a:spcBef>
            </a:pPr>
            <a:r>
              <a:rPr sz="1500" b="1" spc="15" dirty="0">
                <a:latin typeface="Verdana"/>
                <a:cs typeface="Verdana"/>
              </a:rPr>
              <a:t>ESCALA</a:t>
            </a:r>
            <a:r>
              <a:rPr sz="1500" b="1" dirty="0">
                <a:latin typeface="Verdana"/>
                <a:cs typeface="Verdana"/>
              </a:rPr>
              <a:t> </a:t>
            </a:r>
            <a:r>
              <a:rPr sz="1500" b="1" spc="15" dirty="0">
                <a:latin typeface="Verdana"/>
                <a:cs typeface="Verdana"/>
              </a:rPr>
              <a:t>1:</a:t>
            </a:r>
            <a:r>
              <a:rPr sz="1500" b="1" spc="-15" dirty="0">
                <a:latin typeface="Verdana"/>
                <a:cs typeface="Verdana"/>
              </a:rPr>
              <a:t> </a:t>
            </a:r>
            <a:r>
              <a:rPr sz="1500" b="1" spc="15" dirty="0">
                <a:latin typeface="Verdana"/>
                <a:cs typeface="Verdana"/>
              </a:rPr>
              <a:t>XXXX</a:t>
            </a:r>
            <a:endParaRPr sz="15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34"/>
              </a:spcBef>
              <a:tabLst>
                <a:tab pos="424815" algn="l"/>
                <a:tab pos="927100" algn="l"/>
                <a:tab pos="1908175" algn="l"/>
                <a:tab pos="2886710" algn="l"/>
              </a:tabLst>
            </a:pPr>
            <a:r>
              <a:rPr sz="700" spc="10" dirty="0">
                <a:latin typeface="Arial MT"/>
                <a:cs typeface="Arial MT"/>
              </a:rPr>
              <a:t>0	</a:t>
            </a:r>
            <a:r>
              <a:rPr sz="700" spc="-10" dirty="0">
                <a:latin typeface="Arial MT"/>
                <a:cs typeface="Arial MT"/>
              </a:rPr>
              <a:t>6</a:t>
            </a:r>
            <a:r>
              <a:rPr sz="700" spc="5" dirty="0">
                <a:latin typeface="Arial MT"/>
                <a:cs typeface="Arial MT"/>
              </a:rPr>
              <a:t>2,5</a:t>
            </a:r>
            <a:r>
              <a:rPr sz="700" dirty="0">
                <a:latin typeface="Arial MT"/>
                <a:cs typeface="Arial MT"/>
              </a:rPr>
              <a:t>	</a:t>
            </a:r>
            <a:r>
              <a:rPr sz="700" spc="-10" dirty="0">
                <a:latin typeface="Arial MT"/>
                <a:cs typeface="Arial MT"/>
              </a:rPr>
              <a:t>1</a:t>
            </a:r>
            <a:r>
              <a:rPr sz="700" spc="10" dirty="0">
                <a:latin typeface="Arial MT"/>
                <a:cs typeface="Arial MT"/>
              </a:rPr>
              <a:t>25</a:t>
            </a:r>
            <a:r>
              <a:rPr sz="700" dirty="0">
                <a:latin typeface="Arial MT"/>
                <a:cs typeface="Arial MT"/>
              </a:rPr>
              <a:t>	</a:t>
            </a:r>
            <a:r>
              <a:rPr sz="700" spc="-10" dirty="0">
                <a:latin typeface="Arial MT"/>
                <a:cs typeface="Arial MT"/>
              </a:rPr>
              <a:t>2</a:t>
            </a:r>
            <a:r>
              <a:rPr sz="700" spc="10" dirty="0">
                <a:latin typeface="Arial MT"/>
                <a:cs typeface="Arial MT"/>
              </a:rPr>
              <a:t>50</a:t>
            </a:r>
            <a:r>
              <a:rPr sz="700" dirty="0">
                <a:latin typeface="Arial MT"/>
                <a:cs typeface="Arial MT"/>
              </a:rPr>
              <a:t>	</a:t>
            </a:r>
            <a:r>
              <a:rPr sz="700" spc="-10" dirty="0">
                <a:latin typeface="Arial MT"/>
                <a:cs typeface="Arial MT"/>
              </a:rPr>
              <a:t>3</a:t>
            </a:r>
            <a:r>
              <a:rPr sz="700" spc="10" dirty="0">
                <a:latin typeface="Arial MT"/>
                <a:cs typeface="Arial MT"/>
              </a:rPr>
              <a:t>75</a:t>
            </a:r>
            <a:endParaRPr sz="700">
              <a:latin typeface="Arial MT"/>
              <a:cs typeface="Arial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9097206" y="4380336"/>
            <a:ext cx="389255" cy="2419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R="5080" indent="98425">
              <a:lnSpc>
                <a:spcPct val="100000"/>
              </a:lnSpc>
              <a:spcBef>
                <a:spcPts val="120"/>
              </a:spcBef>
            </a:pPr>
            <a:r>
              <a:rPr sz="700" dirty="0">
                <a:latin typeface="Arial MT"/>
                <a:cs typeface="Arial MT"/>
              </a:rPr>
              <a:t>M</a:t>
            </a:r>
            <a:r>
              <a:rPr sz="700" spc="5" dirty="0">
                <a:latin typeface="Arial MT"/>
                <a:cs typeface="Arial MT"/>
              </a:rPr>
              <a:t>et</a:t>
            </a:r>
            <a:r>
              <a:rPr sz="700" spc="15" dirty="0">
                <a:latin typeface="Arial MT"/>
                <a:cs typeface="Arial MT"/>
              </a:rPr>
              <a:t>r</a:t>
            </a:r>
            <a:r>
              <a:rPr sz="700" spc="-10" dirty="0">
                <a:latin typeface="Arial MT"/>
                <a:cs typeface="Arial MT"/>
              </a:rPr>
              <a:t>o</a:t>
            </a:r>
            <a:r>
              <a:rPr sz="700" spc="5" dirty="0">
                <a:latin typeface="Arial MT"/>
                <a:cs typeface="Arial MT"/>
              </a:rPr>
              <a:t>s  </a:t>
            </a:r>
            <a:r>
              <a:rPr sz="700" dirty="0">
                <a:latin typeface="Arial MT"/>
                <a:cs typeface="Arial MT"/>
              </a:rPr>
              <a:t>500</a:t>
            </a:r>
            <a:endParaRPr sz="700">
              <a:latin typeface="Arial MT"/>
              <a:cs typeface="Arial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236918" y="4680959"/>
            <a:ext cx="3970654" cy="32512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177290" marR="5080" indent="-1177925">
              <a:lnSpc>
                <a:spcPct val="104299"/>
              </a:lnSpc>
              <a:spcBef>
                <a:spcPts val="70"/>
              </a:spcBef>
            </a:pPr>
            <a:r>
              <a:rPr sz="950" spc="10" dirty="0">
                <a:latin typeface="Verdana"/>
                <a:cs typeface="Verdana"/>
              </a:rPr>
              <a:t>Describa </a:t>
            </a:r>
            <a:r>
              <a:rPr sz="950" spc="5" dirty="0">
                <a:latin typeface="Verdana"/>
                <a:cs typeface="Verdana"/>
              </a:rPr>
              <a:t>la </a:t>
            </a:r>
            <a:r>
              <a:rPr sz="950" spc="10" dirty="0">
                <a:latin typeface="Verdana"/>
                <a:cs typeface="Verdana"/>
              </a:rPr>
              <a:t>relación matemática entre </a:t>
            </a:r>
            <a:r>
              <a:rPr sz="950" spc="5" dirty="0">
                <a:latin typeface="Verdana"/>
                <a:cs typeface="Verdana"/>
              </a:rPr>
              <a:t>la </a:t>
            </a:r>
            <a:r>
              <a:rPr sz="950" spc="10" dirty="0">
                <a:latin typeface="Verdana"/>
                <a:cs typeface="Verdana"/>
              </a:rPr>
              <a:t>distancia </a:t>
            </a:r>
            <a:r>
              <a:rPr sz="950" spc="15" dirty="0">
                <a:latin typeface="Verdana"/>
                <a:cs typeface="Verdana"/>
              </a:rPr>
              <a:t>en </a:t>
            </a:r>
            <a:r>
              <a:rPr sz="950" spc="10" dirty="0">
                <a:latin typeface="Verdana"/>
                <a:cs typeface="Verdana"/>
              </a:rPr>
              <a:t>el terreno </a:t>
            </a:r>
            <a:r>
              <a:rPr sz="950" spc="-320" dirty="0">
                <a:latin typeface="Verdana"/>
                <a:cs typeface="Verdana"/>
              </a:rPr>
              <a:t> </a:t>
            </a:r>
            <a:r>
              <a:rPr sz="950" spc="10" dirty="0">
                <a:latin typeface="Verdana"/>
                <a:cs typeface="Verdana"/>
              </a:rPr>
              <a:t>y</a:t>
            </a:r>
            <a:r>
              <a:rPr sz="950" spc="5" dirty="0">
                <a:latin typeface="Verdana"/>
                <a:cs typeface="Verdana"/>
              </a:rPr>
              <a:t> la</a:t>
            </a:r>
            <a:r>
              <a:rPr sz="950" dirty="0">
                <a:latin typeface="Verdana"/>
                <a:cs typeface="Verdana"/>
              </a:rPr>
              <a:t> </a:t>
            </a:r>
            <a:r>
              <a:rPr sz="950" spc="10" dirty="0">
                <a:latin typeface="Verdana"/>
                <a:cs typeface="Verdana"/>
              </a:rPr>
              <a:t>distancia</a:t>
            </a:r>
            <a:r>
              <a:rPr sz="950" dirty="0">
                <a:latin typeface="Verdana"/>
                <a:cs typeface="Verdana"/>
              </a:rPr>
              <a:t> </a:t>
            </a:r>
            <a:r>
              <a:rPr sz="950" spc="15" dirty="0">
                <a:latin typeface="Verdana"/>
                <a:cs typeface="Verdana"/>
              </a:rPr>
              <a:t>en</a:t>
            </a:r>
            <a:r>
              <a:rPr sz="950" dirty="0">
                <a:latin typeface="Verdana"/>
                <a:cs typeface="Verdana"/>
              </a:rPr>
              <a:t> </a:t>
            </a:r>
            <a:r>
              <a:rPr sz="950" spc="10" dirty="0">
                <a:latin typeface="Verdana"/>
                <a:cs typeface="Verdana"/>
              </a:rPr>
              <a:t>el</a:t>
            </a:r>
            <a:r>
              <a:rPr sz="950" dirty="0">
                <a:latin typeface="Verdana"/>
                <a:cs typeface="Verdana"/>
              </a:rPr>
              <a:t> </a:t>
            </a:r>
            <a:r>
              <a:rPr sz="950" spc="10" dirty="0">
                <a:latin typeface="Verdana"/>
                <a:cs typeface="Verdana"/>
              </a:rPr>
              <a:t>mapa.</a:t>
            </a:r>
            <a:endParaRPr sz="950">
              <a:latin typeface="Verdana"/>
              <a:cs typeface="Verdana"/>
            </a:endParaRPr>
          </a:p>
        </p:txBody>
      </p:sp>
      <p:graphicFrame>
        <p:nvGraphicFramePr>
          <p:cNvPr id="17" name="object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248992"/>
              </p:ext>
            </p:extLst>
          </p:nvPr>
        </p:nvGraphicFramePr>
        <p:xfrm>
          <a:off x="15064592" y="19250648"/>
          <a:ext cx="4548504" cy="2914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7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5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60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1450">
                <a:tc>
                  <a:txBody>
                    <a:bodyPr/>
                    <a:lstStyle/>
                    <a:p>
                      <a:pPr marL="13906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100" b="1" spc="5" dirty="0">
                          <a:latin typeface="Verdana"/>
                          <a:cs typeface="Verdana"/>
                        </a:rPr>
                        <a:t>Versión:</a:t>
                      </a:r>
                      <a:r>
                        <a:rPr sz="1100" b="1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1100" b="1" spc="-45" dirty="0">
                          <a:latin typeface="Verdana"/>
                          <a:cs typeface="Verdana"/>
                        </a:rPr>
                        <a:t>7</a:t>
                      </a:r>
                      <a:r>
                        <a:rPr sz="1100" b="1" spc="5" dirty="0">
                          <a:latin typeface="Verdana"/>
                          <a:cs typeface="Verdana"/>
                        </a:rPr>
                        <a:t>.0</a:t>
                      </a:r>
                      <a:endParaRPr sz="1100" dirty="0">
                        <a:latin typeface="Verdana"/>
                        <a:cs typeface="Verdana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100" b="1" spc="5" dirty="0">
                          <a:latin typeface="Verdana"/>
                          <a:cs typeface="Verdana"/>
                        </a:rPr>
                        <a:t>Fecha:</a:t>
                      </a:r>
                      <a:r>
                        <a:rPr sz="1100" b="1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1100" b="1" spc="-45" dirty="0">
                          <a:latin typeface="Verdana"/>
                          <a:cs typeface="Verdana"/>
                        </a:rPr>
                        <a:t>23</a:t>
                      </a:r>
                      <a:r>
                        <a:rPr sz="1100" b="1" spc="5" dirty="0">
                          <a:latin typeface="Verdana"/>
                          <a:cs typeface="Verdana"/>
                        </a:rPr>
                        <a:t>/0</a:t>
                      </a:r>
                      <a:r>
                        <a:rPr lang="es-MX" sz="1100" b="1" spc="5" dirty="0">
                          <a:latin typeface="Verdana"/>
                          <a:cs typeface="Verdana"/>
                        </a:rPr>
                        <a:t>5</a:t>
                      </a:r>
                      <a:r>
                        <a:rPr sz="1100" b="1" spc="5" dirty="0">
                          <a:latin typeface="Verdana"/>
                          <a:cs typeface="Verdana"/>
                        </a:rPr>
                        <a:t>/202</a:t>
                      </a:r>
                      <a:r>
                        <a:rPr lang="es-MX" sz="1100" b="1" spc="5">
                          <a:latin typeface="Verdana"/>
                          <a:cs typeface="Verdana"/>
                        </a:rPr>
                        <a:t>5</a:t>
                      </a:r>
                      <a:endParaRPr sz="1100" dirty="0">
                        <a:latin typeface="Verdana"/>
                        <a:cs typeface="Verdana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716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100" b="1" spc="5" dirty="0">
                          <a:latin typeface="Verdana"/>
                          <a:cs typeface="Verdana"/>
                        </a:rPr>
                        <a:t>Código:</a:t>
                      </a:r>
                      <a:r>
                        <a:rPr sz="1100" b="1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5" dirty="0">
                          <a:latin typeface="Verdana"/>
                          <a:cs typeface="Verdana"/>
                        </a:rPr>
                        <a:t>GPV-F-32</a:t>
                      </a:r>
                      <a:endParaRPr sz="1100" dirty="0">
                        <a:latin typeface="Verdana"/>
                        <a:cs typeface="Verdana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8" name="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94472" y="1901580"/>
            <a:ext cx="609600" cy="1412875"/>
          </a:xfrm>
          <a:prstGeom prst="rect">
            <a:avLst/>
          </a:prstGeom>
        </p:spPr>
      </p:pic>
      <p:sp>
        <p:nvSpPr>
          <p:cNvPr id="22" name="object 22"/>
          <p:cNvSpPr txBox="1"/>
          <p:nvPr/>
        </p:nvSpPr>
        <p:spPr>
          <a:xfrm>
            <a:off x="15079484" y="5278026"/>
            <a:ext cx="4523105" cy="2136140"/>
          </a:xfrm>
          <a:prstGeom prst="rect">
            <a:avLst/>
          </a:prstGeom>
          <a:ln w="8509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/>
              <a:cs typeface="Times New Roman"/>
            </a:endParaRPr>
          </a:p>
          <a:p>
            <a:pPr marL="295275">
              <a:lnSpc>
                <a:spcPct val="100000"/>
              </a:lnSpc>
              <a:spcBef>
                <a:spcPts val="5"/>
              </a:spcBef>
            </a:pPr>
            <a:r>
              <a:rPr sz="1100" b="1" spc="5" dirty="0">
                <a:latin typeface="Verdana"/>
                <a:cs typeface="Verdana"/>
              </a:rPr>
              <a:t>CONVENCIONES:</a:t>
            </a:r>
            <a:endParaRPr sz="11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Verdana"/>
              <a:cs typeface="Verdana"/>
            </a:endParaRPr>
          </a:p>
          <a:p>
            <a:pPr marL="295275" marR="295910" algn="just">
              <a:lnSpc>
                <a:spcPct val="102800"/>
              </a:lnSpc>
              <a:spcBef>
                <a:spcPts val="5"/>
              </a:spcBef>
            </a:pPr>
            <a:r>
              <a:rPr sz="1100" b="1" spc="5" dirty="0">
                <a:latin typeface="Verdana"/>
                <a:cs typeface="Verdana"/>
              </a:rPr>
              <a:t>Relacione </a:t>
            </a:r>
            <a:r>
              <a:rPr sz="1100" b="1" dirty="0">
                <a:latin typeface="Verdana"/>
                <a:cs typeface="Verdana"/>
              </a:rPr>
              <a:t>los </a:t>
            </a:r>
            <a:r>
              <a:rPr sz="1100" b="1" spc="5" dirty="0">
                <a:latin typeface="Verdana"/>
                <a:cs typeface="Verdana"/>
              </a:rPr>
              <a:t>símbolos utilizados </a:t>
            </a:r>
            <a:r>
              <a:rPr sz="1100" b="1" dirty="0">
                <a:latin typeface="Verdana"/>
                <a:cs typeface="Verdana"/>
              </a:rPr>
              <a:t>para </a:t>
            </a:r>
            <a:r>
              <a:rPr sz="1100" b="1" spc="5" dirty="0">
                <a:latin typeface="Verdana"/>
                <a:cs typeface="Verdana"/>
              </a:rPr>
              <a:t>los</a:t>
            </a:r>
            <a:r>
              <a:rPr sz="1100" b="1" spc="10" dirty="0">
                <a:latin typeface="Verdana"/>
                <a:cs typeface="Verdana"/>
              </a:rPr>
              <a:t> </a:t>
            </a:r>
            <a:r>
              <a:rPr sz="1100" b="1" spc="5" dirty="0">
                <a:latin typeface="Verdana"/>
                <a:cs typeface="Verdana"/>
              </a:rPr>
              <a:t>bienes </a:t>
            </a:r>
            <a:r>
              <a:rPr sz="1100" b="1" spc="-365" dirty="0">
                <a:latin typeface="Verdana"/>
                <a:cs typeface="Verdana"/>
              </a:rPr>
              <a:t> </a:t>
            </a:r>
            <a:r>
              <a:rPr sz="1100" b="1" dirty="0">
                <a:latin typeface="Verdana"/>
                <a:cs typeface="Verdana"/>
              </a:rPr>
              <a:t>de </a:t>
            </a:r>
            <a:r>
              <a:rPr sz="1100" b="1" spc="5" dirty="0">
                <a:latin typeface="Verdana"/>
                <a:cs typeface="Verdana"/>
              </a:rPr>
              <a:t>uso </a:t>
            </a:r>
            <a:r>
              <a:rPr sz="1100" b="1" dirty="0">
                <a:latin typeface="Verdana"/>
                <a:cs typeface="Verdana"/>
              </a:rPr>
              <a:t>público objeto de </a:t>
            </a:r>
            <a:r>
              <a:rPr sz="1100" b="1" spc="5" dirty="0">
                <a:latin typeface="Verdana"/>
                <a:cs typeface="Verdana"/>
              </a:rPr>
              <a:t>cesión</a:t>
            </a:r>
            <a:r>
              <a:rPr sz="1100" b="1" spc="10" dirty="0">
                <a:latin typeface="Verdana"/>
                <a:cs typeface="Verdana"/>
              </a:rPr>
              <a:t> </a:t>
            </a:r>
            <a:r>
              <a:rPr sz="1100" b="1" spc="5" dirty="0">
                <a:latin typeface="Verdana"/>
                <a:cs typeface="Verdana"/>
              </a:rPr>
              <a:t>(zonas verdes, </a:t>
            </a:r>
            <a:r>
              <a:rPr sz="1100" b="1" spc="10" dirty="0">
                <a:latin typeface="Verdana"/>
                <a:cs typeface="Verdana"/>
              </a:rPr>
              <a:t> </a:t>
            </a:r>
            <a:r>
              <a:rPr sz="1100" b="1" dirty="0">
                <a:latin typeface="Verdana"/>
                <a:cs typeface="Verdana"/>
              </a:rPr>
              <a:t>vías</a:t>
            </a:r>
            <a:r>
              <a:rPr sz="1100" b="1" spc="220" dirty="0">
                <a:latin typeface="Verdana"/>
                <a:cs typeface="Verdana"/>
              </a:rPr>
              <a:t> </a:t>
            </a:r>
            <a:r>
              <a:rPr sz="1100" b="1" spc="5" dirty="0">
                <a:latin typeface="Verdana"/>
                <a:cs typeface="Verdana"/>
              </a:rPr>
              <a:t>vehiculares</a:t>
            </a:r>
            <a:r>
              <a:rPr sz="1100" b="1" spc="210" dirty="0">
                <a:latin typeface="Verdana"/>
                <a:cs typeface="Verdana"/>
              </a:rPr>
              <a:t> </a:t>
            </a:r>
            <a:r>
              <a:rPr sz="1100" b="1" spc="5" dirty="0">
                <a:latin typeface="Verdana"/>
                <a:cs typeface="Verdana"/>
              </a:rPr>
              <a:t>peatonales,</a:t>
            </a:r>
            <a:r>
              <a:rPr sz="1100" b="1" spc="215" dirty="0">
                <a:latin typeface="Verdana"/>
                <a:cs typeface="Verdana"/>
              </a:rPr>
              <a:t> </a:t>
            </a:r>
            <a:r>
              <a:rPr sz="1100" b="1" spc="5" dirty="0">
                <a:latin typeface="Verdana"/>
                <a:cs typeface="Verdana"/>
              </a:rPr>
              <a:t>parques</a:t>
            </a:r>
            <a:r>
              <a:rPr sz="1100" b="1" spc="210" dirty="0">
                <a:latin typeface="Verdana"/>
                <a:cs typeface="Verdana"/>
              </a:rPr>
              <a:t> </a:t>
            </a:r>
            <a:r>
              <a:rPr sz="1100" b="1" spc="5" dirty="0">
                <a:latin typeface="Verdana"/>
                <a:cs typeface="Verdana"/>
              </a:rPr>
              <a:t>ect)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5075230" y="18142284"/>
            <a:ext cx="4527550" cy="376555"/>
          </a:xfrm>
          <a:prstGeom prst="rect">
            <a:avLst/>
          </a:prstGeom>
          <a:ln w="8509">
            <a:solidFill>
              <a:srgbClr val="000000"/>
            </a:solidFill>
          </a:ln>
        </p:spPr>
        <p:txBody>
          <a:bodyPr vert="horz" wrap="square" lIns="0" tIns="33019" rIns="0" bIns="0" rtlCol="0">
            <a:spAutoFit/>
          </a:bodyPr>
          <a:lstStyle/>
          <a:p>
            <a:pPr marL="1180465">
              <a:lnSpc>
                <a:spcPct val="100000"/>
              </a:lnSpc>
              <a:spcBef>
                <a:spcPts val="259"/>
              </a:spcBef>
              <a:tabLst>
                <a:tab pos="2975610" algn="l"/>
              </a:tabLst>
            </a:pPr>
            <a:r>
              <a:rPr sz="1650" b="1" spc="10" dirty="0">
                <a:latin typeface="Verdana"/>
                <a:cs typeface="Verdana"/>
              </a:rPr>
              <a:t>RESOLUCIÓN	</a:t>
            </a:r>
            <a:r>
              <a:rPr sz="1650" b="1" spc="20" dirty="0">
                <a:latin typeface="Verdana"/>
                <a:cs typeface="Verdana"/>
              </a:rPr>
              <a:t>No</a:t>
            </a:r>
            <a:endParaRPr sz="165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5070974" y="18612434"/>
            <a:ext cx="4555490" cy="576580"/>
          </a:xfrm>
          <a:prstGeom prst="rect">
            <a:avLst/>
          </a:prstGeom>
          <a:ln w="8509">
            <a:solidFill>
              <a:srgbClr val="000000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65735" marR="769620">
              <a:lnSpc>
                <a:spcPct val="101600"/>
              </a:lnSpc>
              <a:spcBef>
                <a:spcPts val="825"/>
              </a:spcBef>
            </a:pPr>
            <a:r>
              <a:rPr sz="1250" spc="-5" dirty="0">
                <a:latin typeface="Verdana"/>
                <a:cs typeface="Verdana"/>
              </a:rPr>
              <a:t>Relacione el</a:t>
            </a:r>
            <a:r>
              <a:rPr sz="1250" dirty="0">
                <a:latin typeface="Verdana"/>
                <a:cs typeface="Verdana"/>
              </a:rPr>
              <a:t> </a:t>
            </a:r>
            <a:r>
              <a:rPr sz="1250" spc="-5" dirty="0">
                <a:latin typeface="Verdana"/>
                <a:cs typeface="Verdana"/>
              </a:rPr>
              <a:t>número </a:t>
            </a:r>
            <a:r>
              <a:rPr sz="1250" dirty="0">
                <a:latin typeface="Verdana"/>
                <a:cs typeface="Verdana"/>
              </a:rPr>
              <a:t>y</a:t>
            </a:r>
            <a:r>
              <a:rPr sz="1250" spc="5" dirty="0">
                <a:latin typeface="Verdana"/>
                <a:cs typeface="Verdana"/>
              </a:rPr>
              <a:t> </a:t>
            </a:r>
            <a:r>
              <a:rPr sz="1250" spc="-5" dirty="0">
                <a:latin typeface="Verdana"/>
                <a:cs typeface="Verdana"/>
              </a:rPr>
              <a:t>fecha</a:t>
            </a:r>
            <a:r>
              <a:rPr sz="1250" spc="-10" dirty="0">
                <a:latin typeface="Verdana"/>
                <a:cs typeface="Verdana"/>
              </a:rPr>
              <a:t> </a:t>
            </a:r>
            <a:r>
              <a:rPr sz="1250" dirty="0">
                <a:latin typeface="Verdana"/>
                <a:cs typeface="Verdana"/>
              </a:rPr>
              <a:t>de </a:t>
            </a:r>
            <a:r>
              <a:rPr sz="1250" spc="-5" dirty="0">
                <a:latin typeface="Verdana"/>
                <a:cs typeface="Verdana"/>
              </a:rPr>
              <a:t>la</a:t>
            </a:r>
            <a:r>
              <a:rPr sz="1250" spc="-10" dirty="0">
                <a:latin typeface="Verdana"/>
                <a:cs typeface="Verdana"/>
              </a:rPr>
              <a:t> </a:t>
            </a:r>
            <a:r>
              <a:rPr sz="1250" spc="-5" dirty="0">
                <a:latin typeface="Verdana"/>
                <a:cs typeface="Verdana"/>
              </a:rPr>
              <a:t>Resolución </a:t>
            </a:r>
            <a:r>
              <a:rPr sz="1250" spc="-420" dirty="0">
                <a:latin typeface="Verdana"/>
                <a:cs typeface="Verdana"/>
              </a:rPr>
              <a:t> </a:t>
            </a:r>
            <a:r>
              <a:rPr sz="1250" spc="-5" dirty="0">
                <a:latin typeface="Verdana"/>
                <a:cs typeface="Verdana"/>
              </a:rPr>
              <a:t>de </a:t>
            </a:r>
            <a:r>
              <a:rPr sz="1250" dirty="0">
                <a:latin typeface="Verdana"/>
                <a:cs typeface="Verdana"/>
              </a:rPr>
              <a:t>los</a:t>
            </a:r>
            <a:r>
              <a:rPr sz="1250" spc="-15" dirty="0">
                <a:latin typeface="Verdana"/>
                <a:cs typeface="Verdana"/>
              </a:rPr>
              <a:t> </a:t>
            </a:r>
            <a:r>
              <a:rPr sz="1250" dirty="0">
                <a:latin typeface="Verdana"/>
                <a:cs typeface="Verdana"/>
              </a:rPr>
              <a:t>bienes</a:t>
            </a:r>
            <a:r>
              <a:rPr sz="1250" spc="-10" dirty="0">
                <a:latin typeface="Verdana"/>
                <a:cs typeface="Verdana"/>
              </a:rPr>
              <a:t> </a:t>
            </a:r>
            <a:r>
              <a:rPr sz="1250" dirty="0">
                <a:latin typeface="Verdana"/>
                <a:cs typeface="Verdana"/>
              </a:rPr>
              <a:t>objeto</a:t>
            </a:r>
            <a:r>
              <a:rPr sz="1250" spc="-5" dirty="0">
                <a:latin typeface="Verdana"/>
                <a:cs typeface="Verdana"/>
              </a:rPr>
              <a:t> de </a:t>
            </a:r>
            <a:r>
              <a:rPr sz="1250" dirty="0">
                <a:latin typeface="Verdana"/>
                <a:cs typeface="Verdana"/>
              </a:rPr>
              <a:t>cesión</a:t>
            </a:r>
            <a:r>
              <a:rPr sz="1250" spc="-15" dirty="0">
                <a:latin typeface="Verdana"/>
                <a:cs typeface="Verdana"/>
              </a:rPr>
              <a:t> </a:t>
            </a:r>
            <a:r>
              <a:rPr sz="1250" spc="-5" dirty="0">
                <a:latin typeface="Verdana"/>
                <a:cs typeface="Verdana"/>
              </a:rPr>
              <a:t>gratuita</a:t>
            </a:r>
            <a:endParaRPr sz="125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5119307" y="527050"/>
            <a:ext cx="4523105" cy="3519170"/>
          </a:xfrm>
          <a:prstGeom prst="rect">
            <a:avLst/>
          </a:prstGeom>
          <a:ln w="8509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720725" marR="194945" indent="-492759">
              <a:lnSpc>
                <a:spcPct val="157400"/>
              </a:lnSpc>
            </a:pPr>
            <a:r>
              <a:rPr sz="1100" b="1" spc="5" dirty="0">
                <a:latin typeface="Verdana"/>
                <a:cs typeface="Verdana"/>
              </a:rPr>
              <a:t>MINISTERIO</a:t>
            </a:r>
            <a:r>
              <a:rPr sz="1100" b="1" dirty="0">
                <a:latin typeface="Verdana"/>
                <a:cs typeface="Verdana"/>
              </a:rPr>
              <a:t> DE</a:t>
            </a:r>
            <a:r>
              <a:rPr sz="1100" b="1" spc="15" dirty="0">
                <a:latin typeface="Verdana"/>
                <a:cs typeface="Verdana"/>
              </a:rPr>
              <a:t> </a:t>
            </a:r>
            <a:r>
              <a:rPr sz="1100" b="1" spc="5" dirty="0">
                <a:latin typeface="Verdana"/>
                <a:cs typeface="Verdana"/>
              </a:rPr>
              <a:t>VIVIENDA,</a:t>
            </a:r>
            <a:r>
              <a:rPr sz="1100" b="1" spc="10" dirty="0">
                <a:latin typeface="Verdana"/>
                <a:cs typeface="Verdana"/>
              </a:rPr>
              <a:t> </a:t>
            </a:r>
            <a:r>
              <a:rPr sz="1100" b="1" spc="5" dirty="0">
                <a:latin typeface="Verdana"/>
                <a:cs typeface="Verdana"/>
              </a:rPr>
              <a:t>CIUDAD </a:t>
            </a:r>
            <a:r>
              <a:rPr sz="1100" b="1" dirty="0">
                <a:latin typeface="Verdana"/>
                <a:cs typeface="Verdana"/>
              </a:rPr>
              <a:t>Y</a:t>
            </a:r>
            <a:r>
              <a:rPr sz="1100" b="1" spc="10" dirty="0">
                <a:latin typeface="Verdana"/>
                <a:cs typeface="Verdana"/>
              </a:rPr>
              <a:t> </a:t>
            </a:r>
            <a:r>
              <a:rPr sz="1100" b="1" spc="5" dirty="0">
                <a:latin typeface="Verdana"/>
                <a:cs typeface="Verdana"/>
              </a:rPr>
              <a:t>TERRITORIO </a:t>
            </a:r>
            <a:r>
              <a:rPr sz="1100" b="1" spc="-360" dirty="0">
                <a:latin typeface="Verdana"/>
                <a:cs typeface="Verdana"/>
              </a:rPr>
              <a:t> </a:t>
            </a:r>
            <a:r>
              <a:rPr sz="1100" b="1" spc="5" dirty="0">
                <a:latin typeface="Verdana"/>
                <a:cs typeface="Verdana"/>
              </a:rPr>
              <a:t>DIRECCIÓN </a:t>
            </a:r>
            <a:r>
              <a:rPr sz="1100" b="1" dirty="0">
                <a:latin typeface="Verdana"/>
                <a:cs typeface="Verdana"/>
              </a:rPr>
              <a:t>DEL</a:t>
            </a:r>
            <a:r>
              <a:rPr sz="1100" b="1" spc="5" dirty="0">
                <a:latin typeface="Verdana"/>
                <a:cs typeface="Verdana"/>
              </a:rPr>
              <a:t> SISTEMA</a:t>
            </a:r>
            <a:r>
              <a:rPr sz="1100" b="1" dirty="0">
                <a:latin typeface="Verdana"/>
                <a:cs typeface="Verdana"/>
              </a:rPr>
              <a:t> </a:t>
            </a:r>
            <a:r>
              <a:rPr sz="1100" b="1" spc="5" dirty="0">
                <a:latin typeface="Verdana"/>
                <a:cs typeface="Verdana"/>
              </a:rPr>
              <a:t>HABITACIONAL</a:t>
            </a:r>
            <a:endParaRPr sz="1100" dirty="0">
              <a:latin typeface="Verdana"/>
              <a:cs typeface="Verdana"/>
            </a:endParaRPr>
          </a:p>
          <a:p>
            <a:pPr marL="1125220">
              <a:lnSpc>
                <a:spcPct val="100000"/>
              </a:lnSpc>
              <a:spcBef>
                <a:spcPts val="35"/>
              </a:spcBef>
            </a:pPr>
            <a:r>
              <a:rPr sz="1100" b="1" spc="5" dirty="0">
                <a:latin typeface="Verdana"/>
                <a:cs typeface="Verdana"/>
              </a:rPr>
              <a:t>VICEMINISTERIO</a:t>
            </a:r>
            <a:r>
              <a:rPr sz="1100" b="1" spc="-5" dirty="0">
                <a:latin typeface="Verdana"/>
                <a:cs typeface="Verdana"/>
              </a:rPr>
              <a:t> </a:t>
            </a:r>
            <a:r>
              <a:rPr sz="1100" b="1" dirty="0">
                <a:latin typeface="Verdana"/>
                <a:cs typeface="Verdana"/>
              </a:rPr>
              <a:t>DE</a:t>
            </a:r>
            <a:r>
              <a:rPr sz="1100" b="1" spc="-20" dirty="0">
                <a:latin typeface="Verdana"/>
                <a:cs typeface="Verdana"/>
              </a:rPr>
              <a:t> </a:t>
            </a:r>
            <a:r>
              <a:rPr sz="1100" b="1" spc="5" dirty="0">
                <a:latin typeface="Verdana"/>
                <a:cs typeface="Verdana"/>
              </a:rPr>
              <a:t>VIVIENDA</a:t>
            </a:r>
            <a:endParaRPr sz="11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50" dirty="0">
              <a:latin typeface="Verdana"/>
              <a:cs typeface="Verdana"/>
            </a:endParaRPr>
          </a:p>
          <a:p>
            <a:pPr marL="1331595" marR="624205" indent="-387350">
              <a:lnSpc>
                <a:spcPct val="102800"/>
              </a:lnSpc>
            </a:pPr>
            <a:r>
              <a:rPr sz="1100" b="1" spc="5" dirty="0">
                <a:latin typeface="Verdana"/>
                <a:cs typeface="Verdana"/>
              </a:rPr>
              <a:t>PLANO RECORD </a:t>
            </a:r>
            <a:r>
              <a:rPr sz="1100" b="1" dirty="0">
                <a:latin typeface="Verdana"/>
                <a:cs typeface="Verdana"/>
              </a:rPr>
              <a:t>DE </a:t>
            </a:r>
            <a:r>
              <a:rPr sz="1100" b="1" spc="5" dirty="0">
                <a:latin typeface="Verdana"/>
                <a:cs typeface="Verdana"/>
              </a:rPr>
              <a:t>IDENTIFICACIÓN </a:t>
            </a:r>
            <a:r>
              <a:rPr sz="1100" b="1" spc="-365" dirty="0">
                <a:latin typeface="Verdana"/>
                <a:cs typeface="Verdana"/>
              </a:rPr>
              <a:t> </a:t>
            </a:r>
            <a:r>
              <a:rPr sz="1100" b="1" dirty="0">
                <a:latin typeface="Verdana"/>
                <a:cs typeface="Verdana"/>
              </a:rPr>
              <a:t>DE </a:t>
            </a:r>
            <a:r>
              <a:rPr sz="1100" b="1" spc="5" dirty="0">
                <a:latin typeface="Verdana"/>
                <a:cs typeface="Verdana"/>
              </a:rPr>
              <a:t>ZONAS </a:t>
            </a:r>
            <a:r>
              <a:rPr sz="1100" b="1" spc="10" dirty="0">
                <a:latin typeface="Verdana"/>
                <a:cs typeface="Verdana"/>
              </a:rPr>
              <a:t>DE</a:t>
            </a:r>
            <a:r>
              <a:rPr sz="1100" b="1" dirty="0">
                <a:latin typeface="Verdana"/>
                <a:cs typeface="Verdana"/>
              </a:rPr>
              <a:t> </a:t>
            </a:r>
            <a:r>
              <a:rPr sz="1100" b="1" spc="5" dirty="0">
                <a:latin typeface="Verdana"/>
                <a:cs typeface="Verdana"/>
              </a:rPr>
              <a:t>USO</a:t>
            </a:r>
            <a:r>
              <a:rPr sz="1100" b="1" dirty="0">
                <a:latin typeface="Verdana"/>
                <a:cs typeface="Verdana"/>
              </a:rPr>
              <a:t> </a:t>
            </a:r>
            <a:r>
              <a:rPr sz="1100" b="1" spc="5" dirty="0">
                <a:latin typeface="Verdana"/>
                <a:cs typeface="Verdana"/>
              </a:rPr>
              <a:t>PÚBLICO</a:t>
            </a:r>
            <a:endParaRPr sz="11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 dirty="0">
              <a:latin typeface="Verdana"/>
              <a:cs typeface="Verdana"/>
            </a:endParaRPr>
          </a:p>
          <a:p>
            <a:pPr marL="1158875" marR="645795" indent="-24765">
              <a:lnSpc>
                <a:spcPct val="102800"/>
              </a:lnSpc>
              <a:tabLst>
                <a:tab pos="2616200" algn="l"/>
                <a:tab pos="2642870" algn="l"/>
                <a:tab pos="2762885" algn="l"/>
                <a:tab pos="3720465" algn="l"/>
                <a:tab pos="3749040" algn="l"/>
              </a:tabLst>
            </a:pPr>
            <a:r>
              <a:rPr sz="1100" b="1" spc="5" dirty="0">
                <a:latin typeface="Verdana"/>
                <a:cs typeface="Verdana"/>
              </a:rPr>
              <a:t>URBANIZACIÓN 		</a:t>
            </a:r>
            <a:r>
              <a:rPr sz="1100" b="1" u="heavy" spc="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			</a:t>
            </a:r>
            <a:r>
              <a:rPr sz="1100" b="1" spc="5" dirty="0">
                <a:latin typeface="Verdana"/>
                <a:cs typeface="Verdana"/>
              </a:rPr>
              <a:t> MU</a:t>
            </a:r>
            <a:r>
              <a:rPr sz="1100" b="1" dirty="0">
                <a:latin typeface="Verdana"/>
                <a:cs typeface="Verdana"/>
              </a:rPr>
              <a:t>N</a:t>
            </a:r>
            <a:r>
              <a:rPr sz="1100" b="1" spc="-5" dirty="0">
                <a:latin typeface="Verdana"/>
                <a:cs typeface="Verdana"/>
              </a:rPr>
              <a:t>I</a:t>
            </a:r>
            <a:r>
              <a:rPr sz="1100" b="1" dirty="0">
                <a:latin typeface="Verdana"/>
                <a:cs typeface="Verdana"/>
              </a:rPr>
              <a:t>C</a:t>
            </a:r>
            <a:r>
              <a:rPr sz="1100" b="1" spc="15" dirty="0">
                <a:latin typeface="Verdana"/>
                <a:cs typeface="Verdana"/>
              </a:rPr>
              <a:t>I</a:t>
            </a:r>
            <a:r>
              <a:rPr sz="1100" b="1" spc="-10" dirty="0">
                <a:latin typeface="Verdana"/>
                <a:cs typeface="Verdana"/>
              </a:rPr>
              <a:t>P</a:t>
            </a:r>
            <a:r>
              <a:rPr sz="1100" b="1" spc="15" dirty="0">
                <a:latin typeface="Verdana"/>
                <a:cs typeface="Verdana"/>
              </a:rPr>
              <a:t>I</a:t>
            </a:r>
            <a:r>
              <a:rPr sz="1100" b="1" dirty="0">
                <a:latin typeface="Verdana"/>
                <a:cs typeface="Verdana"/>
              </a:rPr>
              <a:t>O			</a:t>
            </a:r>
            <a:r>
              <a:rPr sz="1100" b="1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		</a:t>
            </a:r>
            <a:r>
              <a:rPr sz="1100" b="1" u="heavy" spc="-24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1100" b="1" dirty="0">
                <a:latin typeface="Verdana"/>
                <a:cs typeface="Verdana"/>
              </a:rPr>
              <a:t>_  </a:t>
            </a:r>
            <a:r>
              <a:rPr sz="1100" b="1" spc="5" dirty="0">
                <a:latin typeface="Verdana"/>
                <a:cs typeface="Verdana"/>
              </a:rPr>
              <a:t>DEPARTAMENTO	</a:t>
            </a:r>
            <a:r>
              <a:rPr sz="1100" b="1" u="heavy" spc="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		</a:t>
            </a:r>
            <a:endParaRPr sz="1100" dirty="0">
              <a:latin typeface="Verdana"/>
              <a:cs typeface="Verdana"/>
            </a:endParaRPr>
          </a:p>
        </p:txBody>
      </p:sp>
      <p:graphicFrame>
        <p:nvGraphicFramePr>
          <p:cNvPr id="26" name="object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324462"/>
              </p:ext>
            </p:extLst>
          </p:nvPr>
        </p:nvGraphicFramePr>
        <p:xfrm>
          <a:off x="348904" y="359527"/>
          <a:ext cx="14330042" cy="193522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16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6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66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368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67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1056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49859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78930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9509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43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6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43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43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743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76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743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743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743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743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176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1743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831804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250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rowSpan="2" gridSpan="8">
                  <a:txBody>
                    <a:bodyPr/>
                    <a:lstStyle/>
                    <a:p>
                      <a:pPr marL="1697989" marR="1085850" indent="-615315">
                        <a:lnSpc>
                          <a:spcPct val="111400"/>
                        </a:lnSpc>
                        <a:spcBef>
                          <a:spcPts val="285"/>
                        </a:spcBef>
                      </a:pPr>
                      <a:r>
                        <a:rPr sz="1400" b="1" spc="-13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400" b="1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400" b="1" spc="-3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400" b="1" spc="-6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400" b="1" spc="-35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400" b="1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400" b="1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4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b="1" spc="-9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400" b="1" spc="-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400" b="1" spc="-9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400" b="1" spc="-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400" b="1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4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b="1" spc="-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400" b="1" spc="-13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400" b="1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400" b="1" spc="-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400" b="1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4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b="1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4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b="1" spc="-9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400" b="1" spc="-13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400" b="1" spc="-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400" b="1" spc="-114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400" b="1" spc="-3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400" b="1" spc="60" dirty="0">
                          <a:latin typeface="Verdana"/>
                          <a:cs typeface="Verdana"/>
                        </a:rPr>
                        <a:t>F</a:t>
                      </a:r>
                      <a:r>
                        <a:rPr sz="1400" b="1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400" b="1" spc="-13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400" b="1" spc="-12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400" b="1" dirty="0">
                          <a:latin typeface="Verdana"/>
                          <a:cs typeface="Verdana"/>
                        </a:rPr>
                        <a:t>R  </a:t>
                      </a:r>
                      <a:r>
                        <a:rPr sz="1400" b="1" spc="-30" dirty="0">
                          <a:latin typeface="Verdana"/>
                          <a:cs typeface="Verdana"/>
                        </a:rPr>
                        <a:t>"NOMBRE </a:t>
                      </a:r>
                      <a:r>
                        <a:rPr sz="1400" b="1" spc="-10" dirty="0">
                          <a:latin typeface="Verdana"/>
                          <a:cs typeface="Verdana"/>
                        </a:rPr>
                        <a:t>DEL</a:t>
                      </a:r>
                      <a:r>
                        <a:rPr sz="14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b="1" dirty="0">
                          <a:latin typeface="Verdana"/>
                          <a:cs typeface="Verdana"/>
                        </a:rPr>
                        <a:t>PROYECTO"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361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4483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gridSpan="8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61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69879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259079">
                        <a:lnSpc>
                          <a:spcPct val="100000"/>
                        </a:lnSpc>
                      </a:pPr>
                      <a:r>
                        <a:rPr sz="1400" b="1" spc="-9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400" b="1" spc="-12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400" b="1" spc="-60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400" b="1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400" b="1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b="1" spc="-90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400" b="1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4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b="1" dirty="0">
                          <a:latin typeface="Verdana"/>
                          <a:cs typeface="Verdana"/>
                        </a:rPr>
                        <a:t>Z</a:t>
                      </a:r>
                      <a:r>
                        <a:rPr sz="1400" b="1" spc="-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400" b="1" spc="-114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400" b="1" spc="-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400" b="1" dirty="0">
                          <a:latin typeface="Verdana"/>
                          <a:cs typeface="Verdana"/>
                        </a:rPr>
                        <a:t>S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502920" marR="240029" indent="-238125">
                        <a:lnSpc>
                          <a:spcPct val="111400"/>
                        </a:lnSpc>
                        <a:spcBef>
                          <a:spcPts val="835"/>
                        </a:spcBef>
                      </a:pPr>
                      <a:r>
                        <a:rPr sz="1400" b="1" spc="-20" dirty="0">
                          <a:latin typeface="Verdana"/>
                          <a:cs typeface="Verdana"/>
                        </a:rPr>
                        <a:t>No.</a:t>
                      </a:r>
                      <a:r>
                        <a:rPr sz="1400" b="1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4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b="1" spc="-5" dirty="0">
                          <a:latin typeface="Verdana"/>
                          <a:cs typeface="Verdana"/>
                        </a:rPr>
                        <a:t>ZONAS </a:t>
                      </a:r>
                      <a:r>
                        <a:rPr sz="1400" b="1" spc="-4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b="1" spc="-60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400" b="1" spc="-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4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400" b="1" spc="-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b="1" spc="-9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400" b="1" spc="-12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400" b="1" spc="-60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400" b="1" dirty="0">
                          <a:latin typeface="Verdana"/>
                          <a:cs typeface="Verdana"/>
                        </a:rPr>
                        <a:t>O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10604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181610" marR="151130" indent="-15875" algn="ctr">
                        <a:lnSpc>
                          <a:spcPts val="1870"/>
                        </a:lnSpc>
                      </a:pPr>
                      <a:r>
                        <a:rPr sz="1400" b="1" spc="-10" dirty="0">
                          <a:latin typeface="Verdana"/>
                          <a:cs typeface="Verdana"/>
                        </a:rPr>
                        <a:t>AREA</a:t>
                      </a:r>
                      <a:r>
                        <a:rPr sz="1400" b="1" spc="-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b="1" spc="20" dirty="0">
                          <a:latin typeface="Verdana"/>
                          <a:cs typeface="Verdana"/>
                        </a:rPr>
                        <a:t>A </a:t>
                      </a:r>
                      <a:r>
                        <a:rPr sz="1400" b="1" spc="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b="1" spc="-12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400" b="1" spc="-114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400" b="1" spc="-90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400" b="1" spc="-12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400" b="1" spc="5" dirty="0">
                          <a:latin typeface="Verdana"/>
                          <a:cs typeface="Verdana"/>
                        </a:rPr>
                        <a:t>V</a:t>
                      </a:r>
                      <a:r>
                        <a:rPr sz="1400" b="1" spc="-12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400" b="1" spc="-90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400" b="1" spc="-6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400" b="1" spc="-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400" b="1" spc="-3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400" b="1" spc="-12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400" b="1" dirty="0">
                          <a:latin typeface="Verdana"/>
                          <a:cs typeface="Verdana"/>
                        </a:rPr>
                        <a:t>Z</a:t>
                      </a:r>
                      <a:r>
                        <a:rPr sz="1400" b="1" spc="-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400" b="1" dirty="0">
                          <a:latin typeface="Verdana"/>
                          <a:cs typeface="Verdana"/>
                        </a:rPr>
                        <a:t>R  </a:t>
                      </a:r>
                      <a:r>
                        <a:rPr sz="1400" b="1" spc="15" dirty="0">
                          <a:latin typeface="Verdana"/>
                          <a:cs typeface="Verdana"/>
                        </a:rPr>
                        <a:t>(m2)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103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8488"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7951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7951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7951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8498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8039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b="1" spc="-15" dirty="0">
                          <a:latin typeface="Verdana"/>
                          <a:cs typeface="Verdana"/>
                        </a:rPr>
                        <a:t>TOTALES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3238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b="1" dirty="0">
                          <a:latin typeface="Verdana"/>
                          <a:cs typeface="Verdana"/>
                        </a:rPr>
                        <a:t>0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3238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R="38735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b="1" spc="10" dirty="0">
                          <a:latin typeface="Verdana"/>
                          <a:cs typeface="Verdana"/>
                        </a:rPr>
                        <a:t>0,00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3238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3175">
                      <a:solidFill>
                        <a:srgbClr val="6D6D6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7808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3175">
                      <a:solidFill>
                        <a:srgbClr val="6D6D6D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19050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19050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>
                      <a:solidFill>
                        <a:srgbClr val="6D6D6D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6D6D6D"/>
                      </a:solidFill>
                      <a:prstDash val="solid"/>
                    </a:lnL>
                    <a:lnR w="3175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graphicFrame>
        <p:nvGraphicFramePr>
          <p:cNvPr id="27" name="object 27"/>
          <p:cNvGraphicFramePr>
            <a:graphicFrameLocks noGrp="1"/>
          </p:cNvGraphicFramePr>
          <p:nvPr/>
        </p:nvGraphicFramePr>
        <p:xfrm>
          <a:off x="15094377" y="17248785"/>
          <a:ext cx="4526279" cy="7609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22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6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0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7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1179">
                <a:tc gridSpan="4">
                  <a:txBody>
                    <a:bodyPr/>
                    <a:lstStyle/>
                    <a:p>
                      <a:pPr marR="24130" algn="ctr">
                        <a:lnSpc>
                          <a:spcPts val="1230"/>
                        </a:lnSpc>
                        <a:spcBef>
                          <a:spcPts val="95"/>
                        </a:spcBef>
                      </a:pPr>
                      <a:r>
                        <a:rPr sz="1050" b="1" spc="15" dirty="0">
                          <a:latin typeface="Verdana"/>
                          <a:cs typeface="Verdana"/>
                        </a:rPr>
                        <a:t>PLANO</a:t>
                      </a:r>
                      <a:r>
                        <a:rPr sz="105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50" b="1" spc="-15" dirty="0">
                          <a:latin typeface="Verdana"/>
                          <a:cs typeface="Verdana"/>
                        </a:rPr>
                        <a:t>No.</a:t>
                      </a:r>
                      <a:endParaRPr sz="105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945">
                <a:tc>
                  <a:txBody>
                    <a:bodyPr/>
                    <a:lstStyle/>
                    <a:p>
                      <a:pPr marL="45085">
                        <a:lnSpc>
                          <a:spcPts val="1230"/>
                        </a:lnSpc>
                        <a:spcBef>
                          <a:spcPts val="1025"/>
                        </a:spcBef>
                      </a:pPr>
                      <a:r>
                        <a:rPr sz="1050" b="1" spc="5" dirty="0">
                          <a:latin typeface="Verdana"/>
                          <a:cs typeface="Verdana"/>
                        </a:rPr>
                        <a:t>CONSECUTIVO</a:t>
                      </a:r>
                      <a:endParaRPr sz="1050">
                        <a:latin typeface="Verdana"/>
                        <a:cs typeface="Verdana"/>
                      </a:endParaRPr>
                    </a:p>
                  </a:txBody>
                  <a:tcPr marL="0" marR="0" marT="13017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230"/>
                        </a:lnSpc>
                        <a:spcBef>
                          <a:spcPts val="1025"/>
                        </a:spcBef>
                      </a:pPr>
                      <a:r>
                        <a:rPr sz="1050" b="1" spc="5" dirty="0">
                          <a:latin typeface="Verdana"/>
                          <a:cs typeface="Verdana"/>
                        </a:rPr>
                        <a:t>DEPARTAMENTO</a:t>
                      </a:r>
                      <a:endParaRPr sz="1050">
                        <a:latin typeface="Verdana"/>
                        <a:cs typeface="Verdana"/>
                      </a:endParaRPr>
                    </a:p>
                  </a:txBody>
                  <a:tcPr marL="0" marR="0" marT="13017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230"/>
                        </a:lnSpc>
                        <a:spcBef>
                          <a:spcPts val="1025"/>
                        </a:spcBef>
                      </a:pPr>
                      <a:r>
                        <a:rPr sz="1050" b="1" dirty="0">
                          <a:latin typeface="Verdana"/>
                          <a:cs typeface="Verdana"/>
                        </a:rPr>
                        <a:t>MUNICIPIO</a:t>
                      </a:r>
                      <a:endParaRPr sz="1050">
                        <a:latin typeface="Verdana"/>
                        <a:cs typeface="Verdana"/>
                      </a:endParaRPr>
                    </a:p>
                  </a:txBody>
                  <a:tcPr marL="0" marR="0" marT="13017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780">
                        <a:lnSpc>
                          <a:spcPts val="1230"/>
                        </a:lnSpc>
                        <a:spcBef>
                          <a:spcPts val="1025"/>
                        </a:spcBef>
                      </a:pPr>
                      <a:r>
                        <a:rPr sz="1050" b="1" spc="10" dirty="0">
                          <a:latin typeface="Verdana"/>
                          <a:cs typeface="Verdana"/>
                        </a:rPr>
                        <a:t>PROYECTO</a:t>
                      </a:r>
                      <a:endParaRPr sz="1050">
                        <a:latin typeface="Verdana"/>
                        <a:cs typeface="Verdana"/>
                      </a:endParaRPr>
                    </a:p>
                  </a:txBody>
                  <a:tcPr marL="0" marR="0" marT="13017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8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28" name="object 28"/>
          <p:cNvGrpSpPr/>
          <p:nvPr/>
        </p:nvGrpSpPr>
        <p:grpSpPr>
          <a:xfrm>
            <a:off x="15094377" y="18018797"/>
            <a:ext cx="9525" cy="9525"/>
            <a:chOff x="15094377" y="18018797"/>
            <a:chExt cx="9525" cy="9525"/>
          </a:xfrm>
        </p:grpSpPr>
        <p:sp>
          <p:nvSpPr>
            <p:cNvPr id="29" name="object 29"/>
            <p:cNvSpPr/>
            <p:nvPr/>
          </p:nvSpPr>
          <p:spPr>
            <a:xfrm>
              <a:off x="15094377" y="18018797"/>
              <a:ext cx="0" cy="9525"/>
            </a:xfrm>
            <a:custGeom>
              <a:avLst/>
              <a:gdLst/>
              <a:ahLst/>
              <a:cxnLst/>
              <a:rect l="l" t="t" r="r" b="b"/>
              <a:pathLst>
                <a:path h="9525">
                  <a:moveTo>
                    <a:pt x="0" y="0"/>
                  </a:moveTo>
                  <a:lnTo>
                    <a:pt x="0" y="9058"/>
                  </a:lnTo>
                </a:path>
              </a:pathLst>
            </a:custGeom>
            <a:ln w="3175">
              <a:solidFill>
                <a:srgbClr val="D3D3D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5094377" y="18018797"/>
              <a:ext cx="9525" cy="9525"/>
            </a:xfrm>
            <a:custGeom>
              <a:avLst/>
              <a:gdLst/>
              <a:ahLst/>
              <a:cxnLst/>
              <a:rect l="l" t="t" r="r" b="b"/>
              <a:pathLst>
                <a:path w="9525" h="9525">
                  <a:moveTo>
                    <a:pt x="9053" y="0"/>
                  </a:moveTo>
                  <a:lnTo>
                    <a:pt x="0" y="0"/>
                  </a:lnTo>
                  <a:lnTo>
                    <a:pt x="0" y="9058"/>
                  </a:lnTo>
                  <a:lnTo>
                    <a:pt x="9053" y="9058"/>
                  </a:lnTo>
                  <a:lnTo>
                    <a:pt x="9053" y="0"/>
                  </a:lnTo>
                  <a:close/>
                </a:path>
              </a:pathLst>
            </a:custGeom>
            <a:solidFill>
              <a:srgbClr val="D3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1" name="object 31"/>
          <p:cNvGrpSpPr/>
          <p:nvPr/>
        </p:nvGrpSpPr>
        <p:grpSpPr>
          <a:xfrm>
            <a:off x="16316619" y="18018797"/>
            <a:ext cx="9525" cy="9525"/>
            <a:chOff x="16316619" y="18018797"/>
            <a:chExt cx="9525" cy="9525"/>
          </a:xfrm>
        </p:grpSpPr>
        <p:sp>
          <p:nvSpPr>
            <p:cNvPr id="32" name="object 32"/>
            <p:cNvSpPr/>
            <p:nvPr/>
          </p:nvSpPr>
          <p:spPr>
            <a:xfrm>
              <a:off x="16316619" y="18018797"/>
              <a:ext cx="0" cy="9525"/>
            </a:xfrm>
            <a:custGeom>
              <a:avLst/>
              <a:gdLst/>
              <a:ahLst/>
              <a:cxnLst/>
              <a:rect l="l" t="t" r="r" b="b"/>
              <a:pathLst>
                <a:path h="9525">
                  <a:moveTo>
                    <a:pt x="0" y="0"/>
                  </a:moveTo>
                  <a:lnTo>
                    <a:pt x="0" y="9058"/>
                  </a:lnTo>
                </a:path>
              </a:pathLst>
            </a:custGeom>
            <a:ln w="3175">
              <a:solidFill>
                <a:srgbClr val="D3D3D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6316619" y="18018797"/>
              <a:ext cx="9525" cy="9525"/>
            </a:xfrm>
            <a:custGeom>
              <a:avLst/>
              <a:gdLst/>
              <a:ahLst/>
              <a:cxnLst/>
              <a:rect l="l" t="t" r="r" b="b"/>
              <a:pathLst>
                <a:path w="9525" h="9525">
                  <a:moveTo>
                    <a:pt x="9053" y="0"/>
                  </a:moveTo>
                  <a:lnTo>
                    <a:pt x="0" y="0"/>
                  </a:lnTo>
                  <a:lnTo>
                    <a:pt x="0" y="9058"/>
                  </a:lnTo>
                  <a:lnTo>
                    <a:pt x="9053" y="9058"/>
                  </a:lnTo>
                  <a:lnTo>
                    <a:pt x="9053" y="0"/>
                  </a:lnTo>
                  <a:close/>
                </a:path>
              </a:pathLst>
            </a:custGeom>
            <a:solidFill>
              <a:srgbClr val="D3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4" name="object 34"/>
          <p:cNvGrpSpPr/>
          <p:nvPr/>
        </p:nvGrpSpPr>
        <p:grpSpPr>
          <a:xfrm>
            <a:off x="17692775" y="18018797"/>
            <a:ext cx="9525" cy="9525"/>
            <a:chOff x="17692775" y="18018797"/>
            <a:chExt cx="9525" cy="9525"/>
          </a:xfrm>
        </p:grpSpPr>
        <p:sp>
          <p:nvSpPr>
            <p:cNvPr id="35" name="object 35"/>
            <p:cNvSpPr/>
            <p:nvPr/>
          </p:nvSpPr>
          <p:spPr>
            <a:xfrm>
              <a:off x="17692775" y="18018797"/>
              <a:ext cx="0" cy="9525"/>
            </a:xfrm>
            <a:custGeom>
              <a:avLst/>
              <a:gdLst/>
              <a:ahLst/>
              <a:cxnLst/>
              <a:rect l="l" t="t" r="r" b="b"/>
              <a:pathLst>
                <a:path h="9525">
                  <a:moveTo>
                    <a:pt x="0" y="0"/>
                  </a:moveTo>
                  <a:lnTo>
                    <a:pt x="0" y="9058"/>
                  </a:lnTo>
                </a:path>
              </a:pathLst>
            </a:custGeom>
            <a:ln w="3175">
              <a:solidFill>
                <a:srgbClr val="D3D3D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7692775" y="18018797"/>
              <a:ext cx="9525" cy="9525"/>
            </a:xfrm>
            <a:custGeom>
              <a:avLst/>
              <a:gdLst/>
              <a:ahLst/>
              <a:cxnLst/>
              <a:rect l="l" t="t" r="r" b="b"/>
              <a:pathLst>
                <a:path w="9525" h="9525">
                  <a:moveTo>
                    <a:pt x="9053" y="0"/>
                  </a:moveTo>
                  <a:lnTo>
                    <a:pt x="0" y="0"/>
                  </a:lnTo>
                  <a:lnTo>
                    <a:pt x="0" y="9058"/>
                  </a:lnTo>
                  <a:lnTo>
                    <a:pt x="9053" y="9058"/>
                  </a:lnTo>
                  <a:lnTo>
                    <a:pt x="9053" y="0"/>
                  </a:lnTo>
                  <a:close/>
                </a:path>
              </a:pathLst>
            </a:custGeom>
            <a:solidFill>
              <a:srgbClr val="D3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7" name="object 37"/>
          <p:cNvGrpSpPr/>
          <p:nvPr/>
        </p:nvGrpSpPr>
        <p:grpSpPr>
          <a:xfrm>
            <a:off x="18733944" y="18018797"/>
            <a:ext cx="9525" cy="9525"/>
            <a:chOff x="18733944" y="18018797"/>
            <a:chExt cx="9525" cy="9525"/>
          </a:xfrm>
        </p:grpSpPr>
        <p:sp>
          <p:nvSpPr>
            <p:cNvPr id="38" name="object 38"/>
            <p:cNvSpPr/>
            <p:nvPr/>
          </p:nvSpPr>
          <p:spPr>
            <a:xfrm>
              <a:off x="18733944" y="18018797"/>
              <a:ext cx="0" cy="9525"/>
            </a:xfrm>
            <a:custGeom>
              <a:avLst/>
              <a:gdLst/>
              <a:ahLst/>
              <a:cxnLst/>
              <a:rect l="l" t="t" r="r" b="b"/>
              <a:pathLst>
                <a:path h="9525">
                  <a:moveTo>
                    <a:pt x="0" y="0"/>
                  </a:moveTo>
                  <a:lnTo>
                    <a:pt x="0" y="9058"/>
                  </a:lnTo>
                </a:path>
              </a:pathLst>
            </a:custGeom>
            <a:ln w="3175">
              <a:solidFill>
                <a:srgbClr val="D3D3D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8733944" y="18018797"/>
              <a:ext cx="9525" cy="9525"/>
            </a:xfrm>
            <a:custGeom>
              <a:avLst/>
              <a:gdLst/>
              <a:ahLst/>
              <a:cxnLst/>
              <a:rect l="l" t="t" r="r" b="b"/>
              <a:pathLst>
                <a:path w="9525" h="9525">
                  <a:moveTo>
                    <a:pt x="9053" y="0"/>
                  </a:moveTo>
                  <a:lnTo>
                    <a:pt x="0" y="0"/>
                  </a:lnTo>
                  <a:lnTo>
                    <a:pt x="0" y="9058"/>
                  </a:lnTo>
                  <a:lnTo>
                    <a:pt x="9053" y="9058"/>
                  </a:lnTo>
                  <a:lnTo>
                    <a:pt x="9053" y="0"/>
                  </a:lnTo>
                  <a:close/>
                </a:path>
              </a:pathLst>
            </a:custGeom>
            <a:solidFill>
              <a:srgbClr val="D3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9" name="0 Imagen">
            <a:extLst>
              <a:ext uri="{FF2B5EF4-FFF2-40B4-BE49-F238E27FC236}">
                <a16:creationId xmlns:a16="http://schemas.microsoft.com/office/drawing/2014/main" id="{37CCDEDB-19A9-E0EE-ED88-56434259CB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79533" y="1128777"/>
            <a:ext cx="2155966" cy="8109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260</Words>
  <Application>Microsoft Office PowerPoint</Application>
  <PresentationFormat>Personalizado</PresentationFormat>
  <Paragraphs>62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 MT</vt:lpstr>
      <vt:lpstr>Calibri</vt:lpstr>
      <vt:lpstr>Times New Roman</vt:lpstr>
      <vt:lpstr>Verdana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Carmen Yolanda Ruiz Garzon</dc:creator>
  <cp:lastModifiedBy>Carmen Yolanda Ruiz</cp:lastModifiedBy>
  <cp:revision>5</cp:revision>
  <dcterms:created xsi:type="dcterms:W3CDTF">2023-08-01T21:25:54Z</dcterms:created>
  <dcterms:modified xsi:type="dcterms:W3CDTF">2025-05-22T15:21:22Z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2023-08-01T00:00:00Z</vt:filetime>
  </property>
  <property fmtid="{D5CDD505-2E9C-101B-9397-08002B2CF9AE}" pid="3" name="Creator">
    <vt:lpwstr>Esri ArcMap 10.8.1.14362</vt:lpwstr>
  </property>
  <property fmtid="{D5CDD505-2E9C-101B-9397-08002B2CF9AE}" pid="4" name="LastSaved">
    <vt:filetime>2023-08-01T00:00:00Z</vt:filetime>
  </property>
</Properties>
</file>